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60" r:id="rId5"/>
    <p:sldId id="261" r:id="rId6"/>
    <p:sldId id="262" r:id="rId7"/>
    <p:sldId id="264" r:id="rId8"/>
    <p:sldId id="265"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7"/>
    <p:restoredTop sz="94681"/>
  </p:normalViewPr>
  <p:slideViewPr>
    <p:cSldViewPr snapToGrid="0" snapToObjects="1" showGuides="1">
      <p:cViewPr>
        <p:scale>
          <a:sx n="180" d="100"/>
          <a:sy n="180" d="100"/>
        </p:scale>
        <p:origin x="1040" y="8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July 16, 2021</a:t>
            </a:fld>
            <a:endParaRPr lang="en-US" dirty="0"/>
          </a:p>
        </p:txBody>
      </p:sp>
    </p:spTree>
    <p:extLst>
      <p:ext uri="{BB962C8B-B14F-4D97-AF65-F5344CB8AC3E}">
        <p14:creationId xmlns:p14="http://schemas.microsoft.com/office/powerpoint/2010/main" val="3803852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Friday, July 16, 2021</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63574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Friday, July 16, 2021</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633279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July 16, 2021</a:t>
            </a:fld>
            <a:endParaRPr lang="en-US" dirty="0"/>
          </a:p>
        </p:txBody>
      </p:sp>
    </p:spTree>
    <p:extLst>
      <p:ext uri="{BB962C8B-B14F-4D97-AF65-F5344CB8AC3E}">
        <p14:creationId xmlns:p14="http://schemas.microsoft.com/office/powerpoint/2010/main" val="480436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Friday, July 16, 2021</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86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Friday, July 16, 2021</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643254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Friday, July 16, 2021</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650875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Friday, July 16, 2021</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59583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Friday, July 16, 2021</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865327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Friday, July 16, 2021</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54693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Friday, July 16, 2021</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8505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July 16, 2021</a:t>
            </a:fld>
            <a:endParaRPr lang="en-US" dirty="0"/>
          </a:p>
        </p:txBody>
      </p:sp>
    </p:spTree>
    <p:extLst>
      <p:ext uri="{BB962C8B-B14F-4D97-AF65-F5344CB8AC3E}">
        <p14:creationId xmlns:p14="http://schemas.microsoft.com/office/powerpoint/2010/main" val="3615454544"/>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AC9065-C961-45DA-BF0F-07DE2452B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0C9D5424-6F9A-450D-987F-2C821FC71D0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000"/>
            <a:ext cx="8256588"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D9648-2372-0644-9408-52B895960A79}"/>
              </a:ext>
            </a:extLst>
          </p:cNvPr>
          <p:cNvSpPr>
            <a:spLocks noGrp="1"/>
          </p:cNvSpPr>
          <p:nvPr>
            <p:ph type="ctrTitle"/>
          </p:nvPr>
        </p:nvSpPr>
        <p:spPr>
          <a:xfrm>
            <a:off x="450000" y="894969"/>
            <a:ext cx="7380000" cy="2954655"/>
          </a:xfrm>
        </p:spPr>
        <p:txBody>
          <a:bodyPr>
            <a:normAutofit/>
          </a:bodyPr>
          <a:lstStyle/>
          <a:p>
            <a:pPr algn="ctr"/>
            <a:r>
              <a:rPr lang="en-US" dirty="0"/>
              <a:t>Motor Vehicle Crashes in Texas      -2013-</a:t>
            </a:r>
          </a:p>
        </p:txBody>
      </p:sp>
      <p:sp>
        <p:nvSpPr>
          <p:cNvPr id="3" name="Subtitle 2">
            <a:extLst>
              <a:ext uri="{FF2B5EF4-FFF2-40B4-BE49-F238E27FC236}">
                <a16:creationId xmlns:a16="http://schemas.microsoft.com/office/drawing/2014/main" id="{61360702-A7D9-EF48-A6AC-900BE6B9B604}"/>
              </a:ext>
            </a:extLst>
          </p:cNvPr>
          <p:cNvSpPr>
            <a:spLocks noGrp="1"/>
          </p:cNvSpPr>
          <p:nvPr>
            <p:ph type="subTitle" idx="1"/>
          </p:nvPr>
        </p:nvSpPr>
        <p:spPr>
          <a:xfrm>
            <a:off x="450000" y="4471416"/>
            <a:ext cx="7380000" cy="1293303"/>
          </a:xfrm>
        </p:spPr>
        <p:txBody>
          <a:bodyPr>
            <a:normAutofit/>
          </a:bodyPr>
          <a:lstStyle/>
          <a:p>
            <a:pPr>
              <a:lnSpc>
                <a:spcPct val="110000"/>
              </a:lnSpc>
            </a:pPr>
            <a:r>
              <a:rPr lang="en-US" sz="1300"/>
              <a:t>DSO104 Data Wrangling and Visualization</a:t>
            </a:r>
          </a:p>
          <a:p>
            <a:pPr>
              <a:lnSpc>
                <a:spcPct val="110000"/>
              </a:lnSpc>
            </a:pPr>
            <a:r>
              <a:rPr lang="en-US" sz="1300"/>
              <a:t>Lesson 10 – Final Project</a:t>
            </a:r>
          </a:p>
          <a:p>
            <a:pPr>
              <a:lnSpc>
                <a:spcPct val="110000"/>
              </a:lnSpc>
            </a:pPr>
            <a:r>
              <a:rPr lang="en-US" sz="1300"/>
              <a:t>Melissa Gonzalez</a:t>
            </a:r>
          </a:p>
          <a:p>
            <a:pPr>
              <a:lnSpc>
                <a:spcPct val="110000"/>
              </a:lnSpc>
            </a:pPr>
            <a:r>
              <a:rPr lang="en-US" sz="1300"/>
              <a:t>16</a:t>
            </a:r>
            <a:r>
              <a:rPr lang="en-US" sz="1300" baseline="30000"/>
              <a:t>th</a:t>
            </a:r>
            <a:r>
              <a:rPr lang="en-US" sz="1300"/>
              <a:t> July 2021</a:t>
            </a:r>
          </a:p>
        </p:txBody>
      </p:sp>
      <p:cxnSp>
        <p:nvCxnSpPr>
          <p:cNvPr id="13" name="Straight Connector 12">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72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8" name="Picture 17" descr="Map&#10;&#10;Description automatically generated">
            <a:extLst>
              <a:ext uri="{FF2B5EF4-FFF2-40B4-BE49-F238E27FC236}">
                <a16:creationId xmlns:a16="http://schemas.microsoft.com/office/drawing/2014/main" id="{6E7AC536-A75D-7241-86E1-5F46C5DB7C67}"/>
              </a:ext>
            </a:extLst>
          </p:cNvPr>
          <p:cNvPicPr>
            <a:picLocks noChangeAspect="1"/>
          </p:cNvPicPr>
          <p:nvPr/>
        </p:nvPicPr>
        <p:blipFill rotWithShape="1">
          <a:blip r:embed="rId2">
            <a:alphaModFix/>
          </a:blip>
          <a:srcRect l="7029" r="12372"/>
          <a:stretch/>
        </p:blipFill>
        <p:spPr>
          <a:xfrm>
            <a:off x="6096000" y="380526"/>
            <a:ext cx="6049753" cy="5643544"/>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2A20489B-6632-B14F-B3BC-09F5146560DD}"/>
              </a:ext>
            </a:extLst>
          </p:cNvPr>
          <p:cNvPicPr>
            <a:picLocks noChangeAspect="1"/>
          </p:cNvPicPr>
          <p:nvPr/>
        </p:nvPicPr>
        <p:blipFill>
          <a:blip r:embed="rId3"/>
          <a:stretch>
            <a:fillRect/>
          </a:stretch>
        </p:blipFill>
        <p:spPr>
          <a:xfrm>
            <a:off x="6094656" y="4179417"/>
            <a:ext cx="1353874" cy="1844653"/>
          </a:xfrm>
          <a:prstGeom prst="rect">
            <a:avLst/>
          </a:prstGeom>
        </p:spPr>
      </p:pic>
      <p:sp>
        <p:nvSpPr>
          <p:cNvPr id="2" name="Title 1">
            <a:extLst>
              <a:ext uri="{FF2B5EF4-FFF2-40B4-BE49-F238E27FC236}">
                <a16:creationId xmlns:a16="http://schemas.microsoft.com/office/drawing/2014/main" id="{43B5426E-E167-2F4C-A463-99F7C3CC8CC8}"/>
              </a:ext>
            </a:extLst>
          </p:cNvPr>
          <p:cNvSpPr>
            <a:spLocks noGrp="1"/>
          </p:cNvSpPr>
          <p:nvPr>
            <p:ph type="title"/>
          </p:nvPr>
        </p:nvSpPr>
        <p:spPr>
          <a:xfrm>
            <a:off x="448056" y="388800"/>
            <a:ext cx="5473472" cy="1141200"/>
          </a:xfrm>
        </p:spPr>
        <p:txBody>
          <a:bodyPr>
            <a:normAutofit/>
          </a:bodyPr>
          <a:lstStyle/>
          <a:p>
            <a:pPr algn="ctr"/>
            <a:r>
              <a:rPr lang="en-US" sz="4000" b="1" dirty="0">
                <a:latin typeface="Segoe UI" panose="020B0502040204020203" pitchFamily="34" charset="0"/>
                <a:cs typeface="Segoe UI" panose="020B0502040204020203" pitchFamily="34" charset="0"/>
              </a:rPr>
              <a:t>Statewide Distribution</a:t>
            </a:r>
          </a:p>
        </p:txBody>
      </p:sp>
      <p:sp>
        <p:nvSpPr>
          <p:cNvPr id="8" name="TextBox 7">
            <a:extLst>
              <a:ext uri="{FF2B5EF4-FFF2-40B4-BE49-F238E27FC236}">
                <a16:creationId xmlns:a16="http://schemas.microsoft.com/office/drawing/2014/main" id="{898E664A-6D03-CE44-84B9-21EDDAEA2612}"/>
              </a:ext>
            </a:extLst>
          </p:cNvPr>
          <p:cNvSpPr txBox="1"/>
          <p:nvPr/>
        </p:nvSpPr>
        <p:spPr>
          <a:xfrm>
            <a:off x="576470" y="2064302"/>
            <a:ext cx="542073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would be expected, the majority of reported motor vehicle collisions occurred within city limits across the state of Texas.</a:t>
            </a:r>
          </a:p>
          <a:p>
            <a:pPr marL="285750" indent="-285750">
              <a:buFont typeface="Arial" panose="020B0604020202020204" pitchFamily="34" charset="0"/>
              <a:buChar char="•"/>
            </a:pPr>
            <a:r>
              <a:rPr lang="en-US" dirty="0"/>
              <a:t>The larger blue areas are the largest metropolitan areas in Texas :</a:t>
            </a:r>
          </a:p>
        </p:txBody>
      </p:sp>
      <p:sp>
        <p:nvSpPr>
          <p:cNvPr id="9" name="TextBox 8">
            <a:extLst>
              <a:ext uri="{FF2B5EF4-FFF2-40B4-BE49-F238E27FC236}">
                <a16:creationId xmlns:a16="http://schemas.microsoft.com/office/drawing/2014/main" id="{D5332F69-4F36-3C4A-ABEB-46F9A7A88B55}"/>
              </a:ext>
            </a:extLst>
          </p:cNvPr>
          <p:cNvSpPr txBox="1"/>
          <p:nvPr/>
        </p:nvSpPr>
        <p:spPr>
          <a:xfrm>
            <a:off x="1024756" y="3723672"/>
            <a:ext cx="2308072" cy="276999"/>
          </a:xfrm>
          <a:prstGeom prst="rect">
            <a:avLst/>
          </a:prstGeom>
          <a:noFill/>
        </p:spPr>
        <p:txBody>
          <a:bodyPr wrap="square" rtlCol="0">
            <a:spAutoFit/>
          </a:bodyPr>
          <a:lstStyle/>
          <a:p>
            <a:pPr marL="285750" indent="-285750">
              <a:buFont typeface="Arial" panose="020B0604020202020204" pitchFamily="34" charset="0"/>
              <a:buChar char="•"/>
            </a:pPr>
            <a:r>
              <a:rPr lang="en-US" sz="1200" b="1" dirty="0"/>
              <a:t>Dallas/Ft. Worth</a:t>
            </a:r>
          </a:p>
        </p:txBody>
      </p:sp>
      <p:sp>
        <p:nvSpPr>
          <p:cNvPr id="10" name="TextBox 9">
            <a:extLst>
              <a:ext uri="{FF2B5EF4-FFF2-40B4-BE49-F238E27FC236}">
                <a16:creationId xmlns:a16="http://schemas.microsoft.com/office/drawing/2014/main" id="{7FA74238-ADF5-F044-BB26-2C8307EDC58B}"/>
              </a:ext>
            </a:extLst>
          </p:cNvPr>
          <p:cNvSpPr txBox="1"/>
          <p:nvPr/>
        </p:nvSpPr>
        <p:spPr>
          <a:xfrm>
            <a:off x="1024756" y="4198790"/>
            <a:ext cx="2232397" cy="276999"/>
          </a:xfrm>
          <a:prstGeom prst="rect">
            <a:avLst/>
          </a:prstGeom>
          <a:noFill/>
        </p:spPr>
        <p:txBody>
          <a:bodyPr wrap="square" rtlCol="0">
            <a:spAutoFit/>
          </a:bodyPr>
          <a:lstStyle/>
          <a:p>
            <a:pPr marL="285750" indent="-285750">
              <a:buFont typeface="Arial" panose="020B0604020202020204" pitchFamily="34" charset="0"/>
              <a:buChar char="•"/>
            </a:pPr>
            <a:r>
              <a:rPr lang="en-US" sz="1200" b="1" dirty="0"/>
              <a:t>Houston</a:t>
            </a:r>
          </a:p>
        </p:txBody>
      </p:sp>
      <p:sp>
        <p:nvSpPr>
          <p:cNvPr id="11" name="TextBox 10">
            <a:extLst>
              <a:ext uri="{FF2B5EF4-FFF2-40B4-BE49-F238E27FC236}">
                <a16:creationId xmlns:a16="http://schemas.microsoft.com/office/drawing/2014/main" id="{DFBDE167-2A74-F644-938F-4F76BA0BF26C}"/>
              </a:ext>
            </a:extLst>
          </p:cNvPr>
          <p:cNvSpPr txBox="1"/>
          <p:nvPr/>
        </p:nvSpPr>
        <p:spPr>
          <a:xfrm>
            <a:off x="1024756" y="4659143"/>
            <a:ext cx="1708982" cy="276999"/>
          </a:xfrm>
          <a:prstGeom prst="rect">
            <a:avLst/>
          </a:prstGeom>
          <a:noFill/>
        </p:spPr>
        <p:txBody>
          <a:bodyPr wrap="square" rtlCol="0">
            <a:spAutoFit/>
          </a:bodyPr>
          <a:lstStyle/>
          <a:p>
            <a:pPr marL="285750" indent="-285750">
              <a:buFont typeface="Arial" panose="020B0604020202020204" pitchFamily="34" charset="0"/>
              <a:buChar char="•"/>
            </a:pPr>
            <a:r>
              <a:rPr lang="en-US" sz="1200" b="1" dirty="0"/>
              <a:t>Austin</a:t>
            </a:r>
          </a:p>
        </p:txBody>
      </p:sp>
      <p:sp>
        <p:nvSpPr>
          <p:cNvPr id="12" name="TextBox 11">
            <a:extLst>
              <a:ext uri="{FF2B5EF4-FFF2-40B4-BE49-F238E27FC236}">
                <a16:creationId xmlns:a16="http://schemas.microsoft.com/office/drawing/2014/main" id="{837B5176-E882-D644-A9AB-4591FBACD7AC}"/>
              </a:ext>
            </a:extLst>
          </p:cNvPr>
          <p:cNvSpPr txBox="1"/>
          <p:nvPr/>
        </p:nvSpPr>
        <p:spPr>
          <a:xfrm>
            <a:off x="1031060" y="5119496"/>
            <a:ext cx="1860331" cy="276999"/>
          </a:xfrm>
          <a:prstGeom prst="rect">
            <a:avLst/>
          </a:prstGeom>
          <a:noFill/>
        </p:spPr>
        <p:txBody>
          <a:bodyPr wrap="square" rtlCol="0">
            <a:spAutoFit/>
          </a:bodyPr>
          <a:lstStyle/>
          <a:p>
            <a:pPr marL="285750" indent="-285750">
              <a:buFont typeface="Arial" panose="020B0604020202020204" pitchFamily="34" charset="0"/>
              <a:buChar char="•"/>
            </a:pPr>
            <a:r>
              <a:rPr lang="en-US" sz="1200" b="1" dirty="0"/>
              <a:t>San Antonio</a:t>
            </a:r>
          </a:p>
        </p:txBody>
      </p:sp>
      <p:sp>
        <p:nvSpPr>
          <p:cNvPr id="13" name="TextBox 12">
            <a:extLst>
              <a:ext uri="{FF2B5EF4-FFF2-40B4-BE49-F238E27FC236}">
                <a16:creationId xmlns:a16="http://schemas.microsoft.com/office/drawing/2014/main" id="{66836BC6-0EF2-B04A-BA7C-5DFB5D6F94B7}"/>
              </a:ext>
            </a:extLst>
          </p:cNvPr>
          <p:cNvSpPr txBox="1"/>
          <p:nvPr/>
        </p:nvSpPr>
        <p:spPr>
          <a:xfrm>
            <a:off x="4237771" y="3706600"/>
            <a:ext cx="1961230" cy="276999"/>
          </a:xfrm>
          <a:prstGeom prst="rect">
            <a:avLst/>
          </a:prstGeom>
          <a:noFill/>
        </p:spPr>
        <p:txBody>
          <a:bodyPr wrap="square" rtlCol="0">
            <a:spAutoFit/>
          </a:bodyPr>
          <a:lstStyle/>
          <a:p>
            <a:pPr marL="285750" indent="-285750">
              <a:buFont typeface="Arial" panose="020B0604020202020204" pitchFamily="34" charset="0"/>
              <a:buChar char="•"/>
            </a:pPr>
            <a:r>
              <a:rPr lang="en-US" sz="1200" b="1" dirty="0"/>
              <a:t>El Paso</a:t>
            </a:r>
          </a:p>
        </p:txBody>
      </p:sp>
      <p:sp>
        <p:nvSpPr>
          <p:cNvPr id="14" name="TextBox 13">
            <a:extLst>
              <a:ext uri="{FF2B5EF4-FFF2-40B4-BE49-F238E27FC236}">
                <a16:creationId xmlns:a16="http://schemas.microsoft.com/office/drawing/2014/main" id="{CCA54F4A-1005-C44B-9214-5A28C6446176}"/>
              </a:ext>
            </a:extLst>
          </p:cNvPr>
          <p:cNvSpPr txBox="1"/>
          <p:nvPr/>
        </p:nvSpPr>
        <p:spPr>
          <a:xfrm>
            <a:off x="4237771" y="4198790"/>
            <a:ext cx="1924604" cy="276999"/>
          </a:xfrm>
          <a:prstGeom prst="rect">
            <a:avLst/>
          </a:prstGeom>
          <a:noFill/>
        </p:spPr>
        <p:txBody>
          <a:bodyPr wrap="square" rtlCol="0">
            <a:spAutoFit/>
          </a:bodyPr>
          <a:lstStyle/>
          <a:p>
            <a:pPr marL="285750" indent="-285750">
              <a:buFont typeface="Arial" panose="020B0604020202020204" pitchFamily="34" charset="0"/>
              <a:buChar char="•"/>
            </a:pPr>
            <a:r>
              <a:rPr lang="en-US" sz="1200" b="1" dirty="0"/>
              <a:t>Brownsville</a:t>
            </a:r>
          </a:p>
        </p:txBody>
      </p:sp>
      <p:sp>
        <p:nvSpPr>
          <p:cNvPr id="15" name="TextBox 14">
            <a:extLst>
              <a:ext uri="{FF2B5EF4-FFF2-40B4-BE49-F238E27FC236}">
                <a16:creationId xmlns:a16="http://schemas.microsoft.com/office/drawing/2014/main" id="{C1F4CB70-8435-B248-9FE7-3DE672887DF4}"/>
              </a:ext>
            </a:extLst>
          </p:cNvPr>
          <p:cNvSpPr txBox="1"/>
          <p:nvPr/>
        </p:nvSpPr>
        <p:spPr>
          <a:xfrm>
            <a:off x="4237771" y="4690980"/>
            <a:ext cx="2062132" cy="276999"/>
          </a:xfrm>
          <a:prstGeom prst="rect">
            <a:avLst/>
          </a:prstGeom>
          <a:noFill/>
        </p:spPr>
        <p:txBody>
          <a:bodyPr wrap="square" rtlCol="0">
            <a:spAutoFit/>
          </a:bodyPr>
          <a:lstStyle/>
          <a:p>
            <a:pPr marL="285750" indent="-285750">
              <a:buFont typeface="Arial" panose="020B0604020202020204" pitchFamily="34" charset="0"/>
              <a:buChar char="•"/>
            </a:pPr>
            <a:r>
              <a:rPr lang="en-US" sz="1200" b="1" dirty="0" err="1"/>
              <a:t>Armarillo</a:t>
            </a:r>
            <a:endParaRPr lang="en-US" sz="1200" b="1" dirty="0"/>
          </a:p>
        </p:txBody>
      </p:sp>
    </p:spTree>
    <p:extLst>
      <p:ext uri="{BB962C8B-B14F-4D97-AF65-F5344CB8AC3E}">
        <p14:creationId xmlns:p14="http://schemas.microsoft.com/office/powerpoint/2010/main" val="140912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6 -4.44444E-6 L 0.75651 -0.2074 " pathEditMode="relative" rAng="0" ptsTypes="AA">
                                      <p:cBhvr>
                                        <p:cTn id="6" dur="2000" fill="hold"/>
                                        <p:tgtEl>
                                          <p:spTgt spid="9"/>
                                        </p:tgtEl>
                                        <p:attrNameLst>
                                          <p:attrName>ppt_x</p:attrName>
                                          <p:attrName>ppt_y</p:attrName>
                                        </p:attrNameLst>
                                      </p:cBhvr>
                                      <p:rCtr x="37826" y="-10370"/>
                                    </p:animMotion>
                                  </p:childTnLst>
                                  <p:subTnLst>
                                    <p:animClr clrSpc="rgb" dir="cw">
                                      <p:cBhvr override="childStyle">
                                        <p:cTn dur="1" fill="hold" display="0" masterRel="nextClick" afterEffect="1"/>
                                        <p:tgtEl>
                                          <p:spTgt spid="9"/>
                                        </p:tgtEl>
                                        <p:attrNameLst>
                                          <p:attrName>ppt_c</p:attrName>
                                        </p:attrNameLst>
                                      </p:cBhvr>
                                      <p:to>
                                        <a:schemeClr val="bg1"/>
                                      </p:to>
                                    </p:animClr>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80846 -0.04931 " pathEditMode="relative" ptsTypes="AA">
                                      <p:cBhvr>
                                        <p:cTn id="10" dur="2000" fill="hold"/>
                                        <p:tgtEl>
                                          <p:spTgt spid="10"/>
                                        </p:tgtEl>
                                        <p:attrNameLst>
                                          <p:attrName>ppt_x</p:attrName>
                                          <p:attrName>ppt_y</p:attrName>
                                        </p:attrNameLst>
                                      </p:cBhvr>
                                    </p:animMotion>
                                  </p:childTnLst>
                                  <p:subTnLst>
                                    <p:animClr clrSpc="rgb" dir="cw">
                                      <p:cBhvr override="childStyle">
                                        <p:cTn dur="1" fill="hold" display="0" masterRel="nextClick" afterEffect="1"/>
                                        <p:tgtEl>
                                          <p:spTgt spid="10"/>
                                        </p:tgtEl>
                                        <p:attrNameLst>
                                          <p:attrName>ppt_c</p:attrName>
                                        </p:attrNameLst>
                                      </p:cBhvr>
                                      <p:to>
                                        <a:schemeClr val="bg1"/>
                                      </p:to>
                                    </p:animClr>
                                  </p:sub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33333E-6 2.96296E-6 L 0.7319 -0.15903 " pathEditMode="relative" rAng="0" ptsTypes="AA">
                                      <p:cBhvr>
                                        <p:cTn id="14" dur="2000" fill="hold"/>
                                        <p:tgtEl>
                                          <p:spTgt spid="11"/>
                                        </p:tgtEl>
                                        <p:attrNameLst>
                                          <p:attrName>ppt_x</p:attrName>
                                          <p:attrName>ppt_y</p:attrName>
                                        </p:attrNameLst>
                                      </p:cBhvr>
                                      <p:rCtr x="36589" y="-7963"/>
                                    </p:animMotion>
                                  </p:childTnLst>
                                  <p:subTnLst>
                                    <p:animClr clrSpc="rgb" dir="cw">
                                      <p:cBhvr override="childStyle">
                                        <p:cTn dur="1" fill="hold" display="0" masterRel="nextClick" afterEffect="1"/>
                                        <p:tgtEl>
                                          <p:spTgt spid="11"/>
                                        </p:tgtEl>
                                        <p:attrNameLst>
                                          <p:attrName>ppt_c</p:attrName>
                                        </p:attrNameLst>
                                      </p:cBhvr>
                                      <p:to>
                                        <a:schemeClr val="bg1"/>
                                      </p:to>
                                    </p:animClr>
                                  </p:sub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 0 L 0.70599 -0.17246 " pathEditMode="relative" ptsTypes="AA">
                                      <p:cBhvr>
                                        <p:cTn id="18" dur="2000" fill="hold"/>
                                        <p:tgtEl>
                                          <p:spTgt spid="12"/>
                                        </p:tgtEl>
                                        <p:attrNameLst>
                                          <p:attrName>ppt_x</p:attrName>
                                          <p:attrName>ppt_y</p:attrName>
                                        </p:attrNameLst>
                                      </p:cBhvr>
                                    </p:animMotion>
                                  </p:childTnLst>
                                  <p:subTnLst>
                                    <p:animClr clrSpc="rgb" dir="cw">
                                      <p:cBhvr override="childStyle">
                                        <p:cTn dur="1" fill="hold" display="0" masterRel="nextClick" afterEffect="1"/>
                                        <p:tgtEl>
                                          <p:spTgt spid="12"/>
                                        </p:tgtEl>
                                        <p:attrNameLst>
                                          <p:attrName>ppt_c</p:attrName>
                                        </p:attrNameLst>
                                      </p:cBhvr>
                                      <p:to>
                                        <a:schemeClr val="bg1"/>
                                      </p:to>
                                    </p:animClr>
                                  </p:sub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 0 L 0.1655 -0.12686 " pathEditMode="relative" ptsTypes="AA">
                                      <p:cBhvr>
                                        <p:cTn id="22" dur="2000" fill="hold"/>
                                        <p:tgtEl>
                                          <p:spTgt spid="13"/>
                                        </p:tgtEl>
                                        <p:attrNameLst>
                                          <p:attrName>ppt_x</p:attrName>
                                          <p:attrName>ppt_y</p:attrName>
                                        </p:attrNameLst>
                                      </p:cBhvr>
                                    </p:animMotion>
                                  </p:childTnLst>
                                  <p:subTnLst>
                                    <p:animClr clrSpc="rgb" dir="cw">
                                      <p:cBhvr override="childStyle">
                                        <p:cTn dur="1" fill="hold" display="0" masterRel="nextClick" afterEffect="1"/>
                                        <p:tgtEl>
                                          <p:spTgt spid="13"/>
                                        </p:tgtEl>
                                        <p:attrNameLst>
                                          <p:attrName>ppt_c</p:attrName>
                                        </p:attrNameLst>
                                      </p:cBhvr>
                                      <p:to>
                                        <a:schemeClr val="bg1"/>
                                      </p:to>
                                    </p:animClr>
                                  </p:sub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 0 L 0.45625 0.19491 " pathEditMode="relative" ptsTypes="AA">
                                      <p:cBhvr>
                                        <p:cTn id="26" dur="2000" fill="hold"/>
                                        <p:tgtEl>
                                          <p:spTgt spid="14"/>
                                        </p:tgtEl>
                                        <p:attrNameLst>
                                          <p:attrName>ppt_x</p:attrName>
                                          <p:attrName>ppt_y</p:attrName>
                                        </p:attrNameLst>
                                      </p:cBhvr>
                                    </p:animMotion>
                                  </p:childTnLst>
                                  <p:subTnLst>
                                    <p:animClr clrSpc="rgb" dir="cw">
                                      <p:cBhvr override="childStyle">
                                        <p:cTn dur="1" fill="hold" display="0" masterRel="nextClick" afterEffect="1"/>
                                        <p:tgtEl>
                                          <p:spTgt spid="14"/>
                                        </p:tgtEl>
                                        <p:attrNameLst>
                                          <p:attrName>ppt_c</p:attrName>
                                        </p:attrNameLst>
                                      </p:cBhvr>
                                      <p:to>
                                        <a:schemeClr val="bg1"/>
                                      </p:to>
                                    </p:animClr>
                                  </p:sub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 0 L 0.32292 -0.52963 " pathEditMode="relative" ptsTypes="AA">
                                      <p:cBhvr>
                                        <p:cTn id="30" dur="2000" fill="hold"/>
                                        <p:tgtEl>
                                          <p:spTgt spid="15"/>
                                        </p:tgtEl>
                                        <p:attrNameLst>
                                          <p:attrName>ppt_x</p:attrName>
                                          <p:attrName>ppt_y</p:attrName>
                                        </p:attrNameLst>
                                      </p:cBhvr>
                                    </p:animMotion>
                                  </p:childTnLst>
                                  <p:subTnLst>
                                    <p:animClr clrSpc="rgb" dir="cw">
                                      <p:cBhvr override="childStyle">
                                        <p:cTn dur="1" fill="hold" display="0" masterRel="nextClick" afterEffect="1"/>
                                        <p:tgtEl>
                                          <p:spTgt spid="15"/>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4301-068A-ED4E-878C-587557326570}"/>
              </a:ext>
            </a:extLst>
          </p:cNvPr>
          <p:cNvSpPr>
            <a:spLocks noGrp="1"/>
          </p:cNvSpPr>
          <p:nvPr>
            <p:ph type="title"/>
          </p:nvPr>
        </p:nvSpPr>
        <p:spPr>
          <a:xfrm>
            <a:off x="445008" y="237451"/>
            <a:ext cx="11301984" cy="506681"/>
          </a:xfrm>
        </p:spPr>
        <p:txBody>
          <a:bodyPr/>
          <a:lstStyle/>
          <a:p>
            <a:pPr algn="ctr"/>
            <a:r>
              <a:rPr lang="en-US" dirty="0">
                <a:latin typeface="Segoe UI" panose="020B0502040204020203" pitchFamily="34" charset="0"/>
                <a:cs typeface="Segoe UI" panose="020B0502040204020203" pitchFamily="34" charset="0"/>
              </a:rPr>
              <a:t>City v. Rural Crashes</a:t>
            </a:r>
          </a:p>
        </p:txBody>
      </p:sp>
      <p:pic>
        <p:nvPicPr>
          <p:cNvPr id="7" name="Content Placeholder 6" descr="Chart, bar chart&#10;&#10;Description automatically generated">
            <a:extLst>
              <a:ext uri="{FF2B5EF4-FFF2-40B4-BE49-F238E27FC236}">
                <a16:creationId xmlns:a16="http://schemas.microsoft.com/office/drawing/2014/main" id="{E9B158FF-D08B-984F-93E4-085437E0806A}"/>
              </a:ext>
            </a:extLst>
          </p:cNvPr>
          <p:cNvPicPr>
            <a:picLocks noGrp="1" noChangeAspect="1"/>
          </p:cNvPicPr>
          <p:nvPr>
            <p:ph idx="1"/>
          </p:nvPr>
        </p:nvPicPr>
        <p:blipFill>
          <a:blip r:embed="rId2"/>
          <a:stretch>
            <a:fillRect/>
          </a:stretch>
        </p:blipFill>
        <p:spPr>
          <a:xfrm>
            <a:off x="441960" y="1537494"/>
            <a:ext cx="1188946" cy="3783012"/>
          </a:xfrm>
        </p:spPr>
      </p:pic>
      <p:pic>
        <p:nvPicPr>
          <p:cNvPr id="9" name="Picture 8" descr="Chart, bar chart&#10;&#10;Description automatically generated">
            <a:extLst>
              <a:ext uri="{FF2B5EF4-FFF2-40B4-BE49-F238E27FC236}">
                <a16:creationId xmlns:a16="http://schemas.microsoft.com/office/drawing/2014/main" id="{75751396-A969-4F41-B50C-018023AB504F}"/>
              </a:ext>
            </a:extLst>
          </p:cNvPr>
          <p:cNvPicPr>
            <a:picLocks noChangeAspect="1"/>
          </p:cNvPicPr>
          <p:nvPr/>
        </p:nvPicPr>
        <p:blipFill>
          <a:blip r:embed="rId3"/>
          <a:stretch>
            <a:fillRect/>
          </a:stretch>
        </p:blipFill>
        <p:spPr>
          <a:xfrm>
            <a:off x="4790838" y="1537494"/>
            <a:ext cx="1095863" cy="3790506"/>
          </a:xfrm>
          <a:prstGeom prst="rect">
            <a:avLst/>
          </a:prstGeom>
        </p:spPr>
      </p:pic>
      <p:sp>
        <p:nvSpPr>
          <p:cNvPr id="10" name="TextBox 9">
            <a:extLst>
              <a:ext uri="{FF2B5EF4-FFF2-40B4-BE49-F238E27FC236}">
                <a16:creationId xmlns:a16="http://schemas.microsoft.com/office/drawing/2014/main" id="{9A65082C-C4F6-BB42-830F-38046B283C21}"/>
              </a:ext>
            </a:extLst>
          </p:cNvPr>
          <p:cNvSpPr txBox="1"/>
          <p:nvPr/>
        </p:nvSpPr>
        <p:spPr>
          <a:xfrm>
            <a:off x="1630906" y="1537494"/>
            <a:ext cx="1317997"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More fatalities occurred within city limits</a:t>
            </a:r>
          </a:p>
        </p:txBody>
      </p:sp>
      <p:sp>
        <p:nvSpPr>
          <p:cNvPr id="11" name="TextBox 10">
            <a:extLst>
              <a:ext uri="{FF2B5EF4-FFF2-40B4-BE49-F238E27FC236}">
                <a16:creationId xmlns:a16="http://schemas.microsoft.com/office/drawing/2014/main" id="{72904EAD-9144-FF4C-A368-8ECAB0962029}"/>
              </a:ext>
            </a:extLst>
          </p:cNvPr>
          <p:cNvSpPr txBox="1"/>
          <p:nvPr/>
        </p:nvSpPr>
        <p:spPr>
          <a:xfrm>
            <a:off x="3077429" y="1537494"/>
            <a:ext cx="1600836"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t>However, this is because most crashes also occurred inside of city limits. When accounting for percent of total reports, crashes outside of city limits had a higher percentage rate for fatalities.</a:t>
            </a:r>
          </a:p>
        </p:txBody>
      </p:sp>
      <p:sp>
        <p:nvSpPr>
          <p:cNvPr id="12" name="TextBox 11">
            <a:extLst>
              <a:ext uri="{FF2B5EF4-FFF2-40B4-BE49-F238E27FC236}">
                <a16:creationId xmlns:a16="http://schemas.microsoft.com/office/drawing/2014/main" id="{B7C4ED17-1017-884C-853B-E1B82D197176}"/>
              </a:ext>
            </a:extLst>
          </p:cNvPr>
          <p:cNvSpPr txBox="1"/>
          <p:nvPr/>
        </p:nvSpPr>
        <p:spPr>
          <a:xfrm>
            <a:off x="5033010" y="4499502"/>
            <a:ext cx="548115" cy="215444"/>
          </a:xfrm>
          <a:prstGeom prst="rect">
            <a:avLst/>
          </a:prstGeom>
          <a:noFill/>
        </p:spPr>
        <p:txBody>
          <a:bodyPr wrap="square" rtlCol="0">
            <a:spAutoFit/>
          </a:bodyPr>
          <a:lstStyle/>
          <a:p>
            <a:r>
              <a:rPr lang="en-US" sz="800" dirty="0">
                <a:solidFill>
                  <a:schemeClr val="bg1"/>
                </a:solidFill>
              </a:rPr>
              <a:t>0.5 %</a:t>
            </a:r>
          </a:p>
        </p:txBody>
      </p:sp>
      <p:sp>
        <p:nvSpPr>
          <p:cNvPr id="13" name="TextBox 12">
            <a:extLst>
              <a:ext uri="{FF2B5EF4-FFF2-40B4-BE49-F238E27FC236}">
                <a16:creationId xmlns:a16="http://schemas.microsoft.com/office/drawing/2014/main" id="{6B1D7D59-99EE-D54E-A309-522A87C41C84}"/>
              </a:ext>
            </a:extLst>
          </p:cNvPr>
          <p:cNvSpPr txBox="1"/>
          <p:nvPr/>
        </p:nvSpPr>
        <p:spPr>
          <a:xfrm>
            <a:off x="5426382" y="3321278"/>
            <a:ext cx="488587" cy="215444"/>
          </a:xfrm>
          <a:prstGeom prst="rect">
            <a:avLst/>
          </a:prstGeom>
          <a:noFill/>
        </p:spPr>
        <p:txBody>
          <a:bodyPr wrap="square" rtlCol="0">
            <a:spAutoFit/>
          </a:bodyPr>
          <a:lstStyle/>
          <a:p>
            <a:r>
              <a:rPr lang="en-US" sz="800" dirty="0">
                <a:solidFill>
                  <a:schemeClr val="bg1"/>
                </a:solidFill>
              </a:rPr>
              <a:t>1.3 %</a:t>
            </a:r>
          </a:p>
        </p:txBody>
      </p:sp>
      <p:pic>
        <p:nvPicPr>
          <p:cNvPr id="15" name="Picture 14" descr="Chart, bar chart&#10;&#10;Description automatically generated">
            <a:extLst>
              <a:ext uri="{FF2B5EF4-FFF2-40B4-BE49-F238E27FC236}">
                <a16:creationId xmlns:a16="http://schemas.microsoft.com/office/drawing/2014/main" id="{413C848D-89F3-8345-A401-AF850346C06A}"/>
              </a:ext>
            </a:extLst>
          </p:cNvPr>
          <p:cNvPicPr>
            <a:picLocks noChangeAspect="1"/>
          </p:cNvPicPr>
          <p:nvPr/>
        </p:nvPicPr>
        <p:blipFill>
          <a:blip r:embed="rId4"/>
          <a:stretch>
            <a:fillRect/>
          </a:stretch>
        </p:blipFill>
        <p:spPr>
          <a:xfrm>
            <a:off x="6633680" y="1537494"/>
            <a:ext cx="1028093" cy="3790506"/>
          </a:xfrm>
          <a:prstGeom prst="rect">
            <a:avLst/>
          </a:prstGeom>
        </p:spPr>
      </p:pic>
      <p:pic>
        <p:nvPicPr>
          <p:cNvPr id="17" name="Picture 16" descr="Chart, bar chart&#10;&#10;Description automatically generated">
            <a:extLst>
              <a:ext uri="{FF2B5EF4-FFF2-40B4-BE49-F238E27FC236}">
                <a16:creationId xmlns:a16="http://schemas.microsoft.com/office/drawing/2014/main" id="{EA3E4CB2-89BE-0E4E-AB54-E63A97344A44}"/>
              </a:ext>
            </a:extLst>
          </p:cNvPr>
          <p:cNvPicPr>
            <a:picLocks noChangeAspect="1"/>
          </p:cNvPicPr>
          <p:nvPr/>
        </p:nvPicPr>
        <p:blipFill>
          <a:blip r:embed="rId5"/>
          <a:stretch>
            <a:fillRect/>
          </a:stretch>
        </p:blipFill>
        <p:spPr>
          <a:xfrm>
            <a:off x="10641284" y="1544988"/>
            <a:ext cx="1105708" cy="3783012"/>
          </a:xfrm>
          <a:prstGeom prst="rect">
            <a:avLst/>
          </a:prstGeom>
        </p:spPr>
      </p:pic>
      <p:sp>
        <p:nvSpPr>
          <p:cNvPr id="23" name="TextBox 22">
            <a:extLst>
              <a:ext uri="{FF2B5EF4-FFF2-40B4-BE49-F238E27FC236}">
                <a16:creationId xmlns:a16="http://schemas.microsoft.com/office/drawing/2014/main" id="{C0EEA4F1-9B11-5047-B52B-9649A327CB48}"/>
              </a:ext>
            </a:extLst>
          </p:cNvPr>
          <p:cNvSpPr txBox="1"/>
          <p:nvPr/>
        </p:nvSpPr>
        <p:spPr>
          <a:xfrm>
            <a:off x="7760218" y="1537494"/>
            <a:ext cx="1338062"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Most injuries also occurred within city limits.</a:t>
            </a:r>
          </a:p>
        </p:txBody>
      </p:sp>
      <p:sp>
        <p:nvSpPr>
          <p:cNvPr id="24" name="TextBox 23">
            <a:extLst>
              <a:ext uri="{FF2B5EF4-FFF2-40B4-BE49-F238E27FC236}">
                <a16:creationId xmlns:a16="http://schemas.microsoft.com/office/drawing/2014/main" id="{492A9494-EA68-9849-9BCD-83F44DA4DC43}"/>
              </a:ext>
            </a:extLst>
          </p:cNvPr>
          <p:cNvSpPr txBox="1"/>
          <p:nvPr/>
        </p:nvSpPr>
        <p:spPr>
          <a:xfrm>
            <a:off x="8894480" y="1544988"/>
            <a:ext cx="1600836" cy="4616648"/>
          </a:xfrm>
          <a:prstGeom prst="rect">
            <a:avLst/>
          </a:prstGeom>
          <a:noFill/>
        </p:spPr>
        <p:txBody>
          <a:bodyPr wrap="square" rtlCol="0">
            <a:spAutoFit/>
          </a:bodyPr>
          <a:lstStyle/>
          <a:p>
            <a:pPr marL="285750" indent="-285750">
              <a:buFont typeface="Arial" panose="020B0604020202020204" pitchFamily="34" charset="0"/>
              <a:buChar char="•"/>
            </a:pPr>
            <a:r>
              <a:rPr lang="en-US" sz="1400" dirty="0"/>
              <a:t>Injuries averages maintained a lower average outside of city limits. The difference between average fatalities and average deaths outside of city limits is likely due to increased speeds outside of city limits.</a:t>
            </a:r>
          </a:p>
        </p:txBody>
      </p:sp>
      <p:sp>
        <p:nvSpPr>
          <p:cNvPr id="25" name="TextBox 24">
            <a:extLst>
              <a:ext uri="{FF2B5EF4-FFF2-40B4-BE49-F238E27FC236}">
                <a16:creationId xmlns:a16="http://schemas.microsoft.com/office/drawing/2014/main" id="{A24C425D-7039-E048-8A06-6106375E641E}"/>
              </a:ext>
            </a:extLst>
          </p:cNvPr>
          <p:cNvSpPr txBox="1"/>
          <p:nvPr/>
        </p:nvSpPr>
        <p:spPr>
          <a:xfrm>
            <a:off x="10843045" y="3536722"/>
            <a:ext cx="548115" cy="215444"/>
          </a:xfrm>
          <a:prstGeom prst="rect">
            <a:avLst/>
          </a:prstGeom>
          <a:noFill/>
        </p:spPr>
        <p:txBody>
          <a:bodyPr wrap="square" rtlCol="0">
            <a:spAutoFit/>
          </a:bodyPr>
          <a:lstStyle/>
          <a:p>
            <a:r>
              <a:rPr lang="en-US" sz="800" dirty="0">
                <a:solidFill>
                  <a:schemeClr val="bg1"/>
                </a:solidFill>
              </a:rPr>
              <a:t>45.6%</a:t>
            </a:r>
          </a:p>
        </p:txBody>
      </p:sp>
      <p:sp>
        <p:nvSpPr>
          <p:cNvPr id="26" name="TextBox 25">
            <a:extLst>
              <a:ext uri="{FF2B5EF4-FFF2-40B4-BE49-F238E27FC236}">
                <a16:creationId xmlns:a16="http://schemas.microsoft.com/office/drawing/2014/main" id="{73B53143-1F99-D641-9D88-2900ED27CB91}"/>
              </a:ext>
            </a:extLst>
          </p:cNvPr>
          <p:cNvSpPr txBox="1"/>
          <p:nvPr/>
        </p:nvSpPr>
        <p:spPr>
          <a:xfrm>
            <a:off x="11263071" y="3745590"/>
            <a:ext cx="548115" cy="215444"/>
          </a:xfrm>
          <a:prstGeom prst="rect">
            <a:avLst/>
          </a:prstGeom>
          <a:noFill/>
        </p:spPr>
        <p:txBody>
          <a:bodyPr wrap="square" rtlCol="0">
            <a:spAutoFit/>
          </a:bodyPr>
          <a:lstStyle/>
          <a:p>
            <a:r>
              <a:rPr lang="en-US" sz="800" dirty="0">
                <a:solidFill>
                  <a:schemeClr val="bg1"/>
                </a:solidFill>
              </a:rPr>
              <a:t>39.7%</a:t>
            </a:r>
          </a:p>
        </p:txBody>
      </p:sp>
    </p:spTree>
    <p:extLst>
      <p:ext uri="{BB962C8B-B14F-4D97-AF65-F5344CB8AC3E}">
        <p14:creationId xmlns:p14="http://schemas.microsoft.com/office/powerpoint/2010/main" val="159419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ssolv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dissolv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dissolv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3" grpId="0"/>
      <p:bldP spid="24"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F83B-03EF-3447-AB3F-00592FEE433D}"/>
              </a:ext>
            </a:extLst>
          </p:cNvPr>
          <p:cNvSpPr>
            <a:spLocks noGrp="1"/>
          </p:cNvSpPr>
          <p:nvPr>
            <p:ph type="title"/>
          </p:nvPr>
        </p:nvSpPr>
        <p:spPr/>
        <p:txBody>
          <a:bodyPr/>
          <a:lstStyle/>
          <a:p>
            <a:pPr algn="ctr"/>
            <a:r>
              <a:rPr lang="en-US" dirty="0">
                <a:latin typeface="Segoe UI" panose="020B0502040204020203" pitchFamily="34" charset="0"/>
                <a:cs typeface="Segoe UI" panose="020B0502040204020203" pitchFamily="34" charset="0"/>
              </a:rPr>
              <a:t>Crashes and Injuries by Speed Limit</a:t>
            </a:r>
          </a:p>
        </p:txBody>
      </p:sp>
      <p:grpSp>
        <p:nvGrpSpPr>
          <p:cNvPr id="19" name="Group 18">
            <a:extLst>
              <a:ext uri="{FF2B5EF4-FFF2-40B4-BE49-F238E27FC236}">
                <a16:creationId xmlns:a16="http://schemas.microsoft.com/office/drawing/2014/main" id="{6FD2B355-3DCA-5E41-8E18-3F7F7F2DC517}"/>
              </a:ext>
            </a:extLst>
          </p:cNvPr>
          <p:cNvGrpSpPr/>
          <p:nvPr/>
        </p:nvGrpSpPr>
        <p:grpSpPr>
          <a:xfrm>
            <a:off x="441960" y="1735138"/>
            <a:ext cx="2203635" cy="3784774"/>
            <a:chOff x="3212937" y="1733376"/>
            <a:chExt cx="2203635" cy="3784774"/>
          </a:xfrm>
        </p:grpSpPr>
        <p:pic>
          <p:nvPicPr>
            <p:cNvPr id="18" name="Picture 17" descr="Chart, histogram&#10;&#10;Description automatically generated">
              <a:extLst>
                <a:ext uri="{FF2B5EF4-FFF2-40B4-BE49-F238E27FC236}">
                  <a16:creationId xmlns:a16="http://schemas.microsoft.com/office/drawing/2014/main" id="{A6B9946B-0A1F-9449-999A-9205811CF9E7}"/>
                </a:ext>
              </a:extLst>
            </p:cNvPr>
            <p:cNvPicPr>
              <a:picLocks noChangeAspect="1"/>
            </p:cNvPicPr>
            <p:nvPr/>
          </p:nvPicPr>
          <p:blipFill>
            <a:blip r:embed="rId2"/>
            <a:stretch>
              <a:fillRect/>
            </a:stretch>
          </p:blipFill>
          <p:spPr>
            <a:xfrm>
              <a:off x="3212937" y="1733376"/>
              <a:ext cx="2203635" cy="3784774"/>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522AECB9-460D-4D47-8F82-8DBC6FE64833}"/>
                </a:ext>
              </a:extLst>
            </p:cNvPr>
            <p:cNvPicPr>
              <a:picLocks noChangeAspect="1"/>
            </p:cNvPicPr>
            <p:nvPr/>
          </p:nvPicPr>
          <p:blipFill>
            <a:blip r:embed="rId3"/>
            <a:stretch>
              <a:fillRect/>
            </a:stretch>
          </p:blipFill>
          <p:spPr>
            <a:xfrm>
              <a:off x="4877578" y="2060573"/>
              <a:ext cx="538994" cy="250371"/>
            </a:xfrm>
            <a:prstGeom prst="rect">
              <a:avLst/>
            </a:prstGeom>
          </p:spPr>
        </p:pic>
      </p:grpSp>
      <p:grpSp>
        <p:nvGrpSpPr>
          <p:cNvPr id="24" name="Group 23">
            <a:extLst>
              <a:ext uri="{FF2B5EF4-FFF2-40B4-BE49-F238E27FC236}">
                <a16:creationId xmlns:a16="http://schemas.microsoft.com/office/drawing/2014/main" id="{9150AA11-0212-2643-A923-E9710F3B50D7}"/>
              </a:ext>
            </a:extLst>
          </p:cNvPr>
          <p:cNvGrpSpPr/>
          <p:nvPr/>
        </p:nvGrpSpPr>
        <p:grpSpPr>
          <a:xfrm>
            <a:off x="9546404" y="1735138"/>
            <a:ext cx="2203636" cy="3794978"/>
            <a:chOff x="7342769" y="1723172"/>
            <a:chExt cx="2203636" cy="3794978"/>
          </a:xfrm>
        </p:grpSpPr>
        <p:pic>
          <p:nvPicPr>
            <p:cNvPr id="21" name="Picture 20" descr="Chart, bar chart, histogram&#10;&#10;Description automatically generated">
              <a:extLst>
                <a:ext uri="{FF2B5EF4-FFF2-40B4-BE49-F238E27FC236}">
                  <a16:creationId xmlns:a16="http://schemas.microsoft.com/office/drawing/2014/main" id="{DBEA4853-BF5C-C648-BBB5-A5B4F84E5306}"/>
                </a:ext>
              </a:extLst>
            </p:cNvPr>
            <p:cNvPicPr>
              <a:picLocks noChangeAspect="1"/>
            </p:cNvPicPr>
            <p:nvPr/>
          </p:nvPicPr>
          <p:blipFill>
            <a:blip r:embed="rId4"/>
            <a:stretch>
              <a:fillRect/>
            </a:stretch>
          </p:blipFill>
          <p:spPr>
            <a:xfrm>
              <a:off x="7342769" y="1723172"/>
              <a:ext cx="2203636" cy="3794978"/>
            </a:xfrm>
            <a:prstGeom prst="rect">
              <a:avLst/>
            </a:prstGeom>
          </p:spPr>
        </p:pic>
        <p:pic>
          <p:nvPicPr>
            <p:cNvPr id="15" name="Picture 14" descr="A picture containing background pattern&#10;&#10;Description automatically generated">
              <a:extLst>
                <a:ext uri="{FF2B5EF4-FFF2-40B4-BE49-F238E27FC236}">
                  <a16:creationId xmlns:a16="http://schemas.microsoft.com/office/drawing/2014/main" id="{C8801CE4-0620-724C-B8FF-56199AA6F3A4}"/>
                </a:ext>
              </a:extLst>
            </p:cNvPr>
            <p:cNvPicPr>
              <a:picLocks noChangeAspect="1"/>
            </p:cNvPicPr>
            <p:nvPr/>
          </p:nvPicPr>
          <p:blipFill>
            <a:blip r:embed="rId5"/>
            <a:stretch>
              <a:fillRect/>
            </a:stretch>
          </p:blipFill>
          <p:spPr>
            <a:xfrm>
              <a:off x="8955859" y="2062335"/>
              <a:ext cx="590546" cy="266698"/>
            </a:xfrm>
            <a:prstGeom prst="rect">
              <a:avLst/>
            </a:prstGeom>
          </p:spPr>
        </p:pic>
      </p:grpSp>
      <p:sp>
        <p:nvSpPr>
          <p:cNvPr id="25" name="TextBox 24">
            <a:extLst>
              <a:ext uri="{FF2B5EF4-FFF2-40B4-BE49-F238E27FC236}">
                <a16:creationId xmlns:a16="http://schemas.microsoft.com/office/drawing/2014/main" id="{DB662B9E-E2D1-E948-879A-ABE95D9F174A}"/>
              </a:ext>
            </a:extLst>
          </p:cNvPr>
          <p:cNvSpPr txBox="1"/>
          <p:nvPr/>
        </p:nvSpPr>
        <p:spPr>
          <a:xfrm>
            <a:off x="3121335" y="1735138"/>
            <a:ext cx="25231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While most crashes occur in 30 mph speed limit zones, the majority of deaths occurred in crashes with a 55 mph speed limit.</a:t>
            </a:r>
          </a:p>
        </p:txBody>
      </p:sp>
      <p:sp>
        <p:nvSpPr>
          <p:cNvPr id="26" name="TextBox 25">
            <a:extLst>
              <a:ext uri="{FF2B5EF4-FFF2-40B4-BE49-F238E27FC236}">
                <a16:creationId xmlns:a16="http://schemas.microsoft.com/office/drawing/2014/main" id="{A4FFBBFB-DD93-AC40-98DF-800243EE9643}"/>
              </a:ext>
            </a:extLst>
          </p:cNvPr>
          <p:cNvSpPr txBox="1"/>
          <p:nvPr/>
        </p:nvSpPr>
        <p:spPr>
          <a:xfrm>
            <a:off x="6568158" y="1735138"/>
            <a:ext cx="252319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Injuries more closely aligned with total number of crashes across speed limits.</a:t>
            </a:r>
          </a:p>
        </p:txBody>
      </p:sp>
    </p:spTree>
    <p:extLst>
      <p:ext uri="{BB962C8B-B14F-4D97-AF65-F5344CB8AC3E}">
        <p14:creationId xmlns:p14="http://schemas.microsoft.com/office/powerpoint/2010/main" val="192297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0126-975B-524D-A5E5-503EF22C337C}"/>
              </a:ext>
            </a:extLst>
          </p:cNvPr>
          <p:cNvSpPr>
            <a:spLocks noGrp="1"/>
          </p:cNvSpPr>
          <p:nvPr>
            <p:ph type="title"/>
          </p:nvPr>
        </p:nvSpPr>
        <p:spPr/>
        <p:txBody>
          <a:bodyPr/>
          <a:lstStyle/>
          <a:p>
            <a:pPr algn="ctr"/>
            <a:r>
              <a:rPr lang="en-US" dirty="0">
                <a:latin typeface="Segoe UI" panose="020B0502040204020203" pitchFamily="34" charset="0"/>
                <a:cs typeface="Segoe UI" panose="020B0502040204020203" pitchFamily="34" charset="0"/>
              </a:rPr>
              <a:t>When Do Most Crashes Occur?</a:t>
            </a:r>
          </a:p>
        </p:txBody>
      </p:sp>
      <p:pic>
        <p:nvPicPr>
          <p:cNvPr id="5" name="Content Placeholder 4" descr="Chart, line chart&#10;&#10;Description automatically generated">
            <a:extLst>
              <a:ext uri="{FF2B5EF4-FFF2-40B4-BE49-F238E27FC236}">
                <a16:creationId xmlns:a16="http://schemas.microsoft.com/office/drawing/2014/main" id="{F8C51749-E56A-0C45-823B-D2C0EA289197}"/>
              </a:ext>
            </a:extLst>
          </p:cNvPr>
          <p:cNvPicPr>
            <a:picLocks noGrp="1" noChangeAspect="1"/>
          </p:cNvPicPr>
          <p:nvPr>
            <p:ph idx="1"/>
          </p:nvPr>
        </p:nvPicPr>
        <p:blipFill>
          <a:blip r:embed="rId2"/>
          <a:stretch>
            <a:fillRect/>
          </a:stretch>
        </p:blipFill>
        <p:spPr>
          <a:xfrm>
            <a:off x="441960" y="1530000"/>
            <a:ext cx="3164406" cy="3783012"/>
          </a:xfrm>
        </p:spPr>
      </p:pic>
      <p:sp>
        <p:nvSpPr>
          <p:cNvPr id="6" name="TextBox 5">
            <a:extLst>
              <a:ext uri="{FF2B5EF4-FFF2-40B4-BE49-F238E27FC236}">
                <a16:creationId xmlns:a16="http://schemas.microsoft.com/office/drawing/2014/main" id="{CC1518EC-397D-6949-8A4D-B941490F1963}"/>
              </a:ext>
            </a:extLst>
          </p:cNvPr>
          <p:cNvSpPr txBox="1"/>
          <p:nvPr/>
        </p:nvSpPr>
        <p:spPr>
          <a:xfrm>
            <a:off x="3953233" y="1530000"/>
            <a:ext cx="1993805" cy="5078313"/>
          </a:xfrm>
          <a:prstGeom prst="rect">
            <a:avLst/>
          </a:prstGeom>
          <a:noFill/>
        </p:spPr>
        <p:txBody>
          <a:bodyPr wrap="square" rtlCol="0">
            <a:spAutoFit/>
          </a:bodyPr>
          <a:lstStyle/>
          <a:p>
            <a:pPr marL="285750" indent="-285750">
              <a:buFont typeface="Arial" panose="020B0604020202020204" pitchFamily="34" charset="0"/>
              <a:buChar char="•"/>
            </a:pPr>
            <a:r>
              <a:rPr lang="en-US" dirty="0"/>
              <a:t>June sees the highest number of crashes. This aligns with the start of summer break and travel season.</a:t>
            </a:r>
          </a:p>
          <a:p>
            <a:pPr marL="285750" indent="-285750">
              <a:buFont typeface="Arial" panose="020B0604020202020204" pitchFamily="34" charset="0"/>
              <a:buChar char="•"/>
            </a:pPr>
            <a:r>
              <a:rPr lang="en-US" dirty="0"/>
              <a:t>Lowest amounts of crashes are in January and February, months with no holidays that see a lot of travel.</a:t>
            </a:r>
          </a:p>
        </p:txBody>
      </p:sp>
      <p:pic>
        <p:nvPicPr>
          <p:cNvPr id="8" name="Picture 7" descr="Chart, bar chart&#10;&#10;Description automatically generated">
            <a:extLst>
              <a:ext uri="{FF2B5EF4-FFF2-40B4-BE49-F238E27FC236}">
                <a16:creationId xmlns:a16="http://schemas.microsoft.com/office/drawing/2014/main" id="{D16A5194-F0DB-DC4A-BC11-756571302E7E}"/>
              </a:ext>
            </a:extLst>
          </p:cNvPr>
          <p:cNvPicPr>
            <a:picLocks noChangeAspect="1"/>
          </p:cNvPicPr>
          <p:nvPr/>
        </p:nvPicPr>
        <p:blipFill>
          <a:blip r:embed="rId3"/>
          <a:stretch>
            <a:fillRect/>
          </a:stretch>
        </p:blipFill>
        <p:spPr>
          <a:xfrm>
            <a:off x="9391091" y="1141568"/>
            <a:ext cx="2352853" cy="506672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3FA15FEE-78B8-154E-90DD-C7676A47BAD8}"/>
              </a:ext>
            </a:extLst>
          </p:cNvPr>
          <p:cNvPicPr>
            <a:picLocks noChangeAspect="1"/>
          </p:cNvPicPr>
          <p:nvPr/>
        </p:nvPicPr>
        <p:blipFill>
          <a:blip r:embed="rId4"/>
          <a:stretch>
            <a:fillRect/>
          </a:stretch>
        </p:blipFill>
        <p:spPr>
          <a:xfrm>
            <a:off x="11312333" y="962525"/>
            <a:ext cx="618165" cy="686849"/>
          </a:xfrm>
          <a:prstGeom prst="rect">
            <a:avLst/>
          </a:prstGeom>
          <a:ln>
            <a:solidFill>
              <a:schemeClr val="bg2"/>
            </a:solidFill>
          </a:ln>
        </p:spPr>
      </p:pic>
      <p:sp>
        <p:nvSpPr>
          <p:cNvPr id="11" name="TextBox 10">
            <a:extLst>
              <a:ext uri="{FF2B5EF4-FFF2-40B4-BE49-F238E27FC236}">
                <a16:creationId xmlns:a16="http://schemas.microsoft.com/office/drawing/2014/main" id="{5E47B4B9-2F40-E144-A470-0932FE74E106}"/>
              </a:ext>
            </a:extLst>
          </p:cNvPr>
          <p:cNvSpPr txBox="1"/>
          <p:nvPr/>
        </p:nvSpPr>
        <p:spPr>
          <a:xfrm>
            <a:off x="6435176" y="1471290"/>
            <a:ext cx="257819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Friday sees the highest number of crashes, with most occurring during 4 pm -10 pm on Friday evenings. The next largest group occurs during Friday mid-day from 10 am – 4 pm. It looks like most crashes occur as people are trying to get home from work or go out of town on Fridays.</a:t>
            </a:r>
          </a:p>
        </p:txBody>
      </p:sp>
    </p:spTree>
    <p:extLst>
      <p:ext uri="{BB962C8B-B14F-4D97-AF65-F5344CB8AC3E}">
        <p14:creationId xmlns:p14="http://schemas.microsoft.com/office/powerpoint/2010/main" val="1819183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F413-E158-0A43-A178-BAC5A2E89314}"/>
              </a:ext>
            </a:extLst>
          </p:cNvPr>
          <p:cNvSpPr>
            <a:spLocks noGrp="1"/>
          </p:cNvSpPr>
          <p:nvPr>
            <p:ph type="title"/>
          </p:nvPr>
        </p:nvSpPr>
        <p:spPr>
          <a:xfrm>
            <a:off x="448056" y="388800"/>
            <a:ext cx="11301984" cy="541079"/>
          </a:xfrm>
        </p:spPr>
        <p:txBody>
          <a:bodyPr/>
          <a:lstStyle/>
          <a:p>
            <a:pPr algn="ctr"/>
            <a:r>
              <a:rPr lang="en-US" dirty="0">
                <a:latin typeface="Segoe UI" panose="020B0502040204020203" pitchFamily="34" charset="0"/>
                <a:cs typeface="Segoe UI" panose="020B0502040204020203" pitchFamily="34" charset="0"/>
              </a:rPr>
              <a:t>Hourly Crash Data</a:t>
            </a:r>
          </a:p>
        </p:txBody>
      </p:sp>
      <p:pic>
        <p:nvPicPr>
          <p:cNvPr id="5" name="Content Placeholder 4" descr="Chart, histogram&#10;&#10;Description automatically generated">
            <a:extLst>
              <a:ext uri="{FF2B5EF4-FFF2-40B4-BE49-F238E27FC236}">
                <a16:creationId xmlns:a16="http://schemas.microsoft.com/office/drawing/2014/main" id="{4EF800B2-6D20-FB4D-A081-098402E84814}"/>
              </a:ext>
            </a:extLst>
          </p:cNvPr>
          <p:cNvPicPr>
            <a:picLocks noGrp="1" noChangeAspect="1"/>
          </p:cNvPicPr>
          <p:nvPr>
            <p:ph idx="1"/>
          </p:nvPr>
        </p:nvPicPr>
        <p:blipFill>
          <a:blip r:embed="rId2"/>
          <a:stretch>
            <a:fillRect/>
          </a:stretch>
        </p:blipFill>
        <p:spPr>
          <a:xfrm>
            <a:off x="448056" y="2117911"/>
            <a:ext cx="1851129" cy="3783012"/>
          </a:xfrm>
        </p:spPr>
      </p:pic>
      <p:pic>
        <p:nvPicPr>
          <p:cNvPr id="7" name="Picture 6" descr="Graphical user interface&#10;&#10;Description automatically generated with low confidence">
            <a:extLst>
              <a:ext uri="{FF2B5EF4-FFF2-40B4-BE49-F238E27FC236}">
                <a16:creationId xmlns:a16="http://schemas.microsoft.com/office/drawing/2014/main" id="{8B36CFBF-D7EF-B74C-B789-F768F39BFB10}"/>
              </a:ext>
            </a:extLst>
          </p:cNvPr>
          <p:cNvPicPr>
            <a:picLocks noChangeAspect="1"/>
          </p:cNvPicPr>
          <p:nvPr/>
        </p:nvPicPr>
        <p:blipFill>
          <a:blip r:embed="rId3"/>
          <a:stretch>
            <a:fillRect/>
          </a:stretch>
        </p:blipFill>
        <p:spPr>
          <a:xfrm>
            <a:off x="110737" y="1906884"/>
            <a:ext cx="895439" cy="422054"/>
          </a:xfrm>
          <a:prstGeom prst="rect">
            <a:avLst/>
          </a:prstGeom>
          <a:ln w="57150">
            <a:solidFill>
              <a:schemeClr val="bg2"/>
            </a:solidFill>
          </a:ln>
        </p:spPr>
      </p:pic>
      <p:grpSp>
        <p:nvGrpSpPr>
          <p:cNvPr id="16" name="Group 15">
            <a:extLst>
              <a:ext uri="{FF2B5EF4-FFF2-40B4-BE49-F238E27FC236}">
                <a16:creationId xmlns:a16="http://schemas.microsoft.com/office/drawing/2014/main" id="{4022AF2A-7ECA-B741-B923-10F1AD8A28EE}"/>
              </a:ext>
            </a:extLst>
          </p:cNvPr>
          <p:cNvGrpSpPr/>
          <p:nvPr/>
        </p:nvGrpSpPr>
        <p:grpSpPr>
          <a:xfrm>
            <a:off x="4813004" y="1990060"/>
            <a:ext cx="2150206" cy="3910863"/>
            <a:chOff x="3827720" y="1990060"/>
            <a:chExt cx="2150206" cy="3910863"/>
          </a:xfrm>
        </p:grpSpPr>
        <p:pic>
          <p:nvPicPr>
            <p:cNvPr id="9" name="Picture 8" descr="Chart, histogram&#10;&#10;Description automatically generated">
              <a:extLst>
                <a:ext uri="{FF2B5EF4-FFF2-40B4-BE49-F238E27FC236}">
                  <a16:creationId xmlns:a16="http://schemas.microsoft.com/office/drawing/2014/main" id="{73720648-64BC-C642-A8EB-22B9C8923AD4}"/>
                </a:ext>
              </a:extLst>
            </p:cNvPr>
            <p:cNvPicPr>
              <a:picLocks noChangeAspect="1"/>
            </p:cNvPicPr>
            <p:nvPr/>
          </p:nvPicPr>
          <p:blipFill>
            <a:blip r:embed="rId4"/>
            <a:stretch>
              <a:fillRect/>
            </a:stretch>
          </p:blipFill>
          <p:spPr>
            <a:xfrm>
              <a:off x="4153143" y="2117911"/>
              <a:ext cx="1824783" cy="3783012"/>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D1C40464-6C9D-294E-A1DF-9F6B5F3541F1}"/>
                </a:ext>
              </a:extLst>
            </p:cNvPr>
            <p:cNvPicPr>
              <a:picLocks noChangeAspect="1"/>
            </p:cNvPicPr>
            <p:nvPr/>
          </p:nvPicPr>
          <p:blipFill>
            <a:blip r:embed="rId5"/>
            <a:stretch>
              <a:fillRect/>
            </a:stretch>
          </p:blipFill>
          <p:spPr>
            <a:xfrm>
              <a:off x="3827720" y="1990060"/>
              <a:ext cx="958850" cy="444500"/>
            </a:xfrm>
            <a:prstGeom prst="rect">
              <a:avLst/>
            </a:prstGeom>
            <a:ln w="76200">
              <a:solidFill>
                <a:schemeClr val="bg2"/>
              </a:solidFill>
            </a:ln>
          </p:spPr>
        </p:pic>
      </p:grpSp>
      <p:grpSp>
        <p:nvGrpSpPr>
          <p:cNvPr id="17" name="Group 16">
            <a:extLst>
              <a:ext uri="{FF2B5EF4-FFF2-40B4-BE49-F238E27FC236}">
                <a16:creationId xmlns:a16="http://schemas.microsoft.com/office/drawing/2014/main" id="{5B967813-FE0D-374A-8BE3-8F500ECE419B}"/>
              </a:ext>
            </a:extLst>
          </p:cNvPr>
          <p:cNvGrpSpPr/>
          <p:nvPr/>
        </p:nvGrpSpPr>
        <p:grpSpPr>
          <a:xfrm>
            <a:off x="9198580" y="1990060"/>
            <a:ext cx="2545364" cy="3938061"/>
            <a:chOff x="9198580" y="1990060"/>
            <a:chExt cx="2545364" cy="3938061"/>
          </a:xfrm>
        </p:grpSpPr>
        <p:pic>
          <p:nvPicPr>
            <p:cNvPr id="13" name="Picture 12" descr="Chart, histogram&#10;&#10;Description automatically generated">
              <a:extLst>
                <a:ext uri="{FF2B5EF4-FFF2-40B4-BE49-F238E27FC236}">
                  <a16:creationId xmlns:a16="http://schemas.microsoft.com/office/drawing/2014/main" id="{64269DF0-0809-304F-B504-C841B8AD336D}"/>
                </a:ext>
              </a:extLst>
            </p:cNvPr>
            <p:cNvPicPr>
              <a:picLocks noChangeAspect="1"/>
            </p:cNvPicPr>
            <p:nvPr/>
          </p:nvPicPr>
          <p:blipFill>
            <a:blip r:embed="rId6"/>
            <a:stretch>
              <a:fillRect/>
            </a:stretch>
          </p:blipFill>
          <p:spPr>
            <a:xfrm>
              <a:off x="9831038" y="2117911"/>
              <a:ext cx="1912906" cy="3810210"/>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F2BBB036-54DD-0146-A5A1-FFF1FC8670CD}"/>
                </a:ext>
              </a:extLst>
            </p:cNvPr>
            <p:cNvPicPr>
              <a:picLocks noChangeAspect="1"/>
            </p:cNvPicPr>
            <p:nvPr/>
          </p:nvPicPr>
          <p:blipFill>
            <a:blip r:embed="rId7"/>
            <a:stretch>
              <a:fillRect/>
            </a:stretch>
          </p:blipFill>
          <p:spPr>
            <a:xfrm>
              <a:off x="9198580" y="1990060"/>
              <a:ext cx="1049498" cy="476417"/>
            </a:xfrm>
            <a:prstGeom prst="rect">
              <a:avLst/>
            </a:prstGeom>
            <a:ln w="76200">
              <a:solidFill>
                <a:schemeClr val="bg2"/>
              </a:solidFill>
            </a:ln>
          </p:spPr>
        </p:pic>
      </p:grpSp>
      <p:sp>
        <p:nvSpPr>
          <p:cNvPr id="18" name="TextBox 17">
            <a:extLst>
              <a:ext uri="{FF2B5EF4-FFF2-40B4-BE49-F238E27FC236}">
                <a16:creationId xmlns:a16="http://schemas.microsoft.com/office/drawing/2014/main" id="{5FC88B69-0A9E-9244-9ABF-D6D005BBFD4B}"/>
              </a:ext>
            </a:extLst>
          </p:cNvPr>
          <p:cNvSpPr txBox="1"/>
          <p:nvPr/>
        </p:nvSpPr>
        <p:spPr>
          <a:xfrm>
            <a:off x="2406894" y="2117911"/>
            <a:ext cx="1777413"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t>While the majority of both crashes and injuries occurred during the hours of 3 pm and 4 pm</a:t>
            </a:r>
          </a:p>
        </p:txBody>
      </p:sp>
      <p:sp>
        <p:nvSpPr>
          <p:cNvPr id="19" name="TextBox 18">
            <a:extLst>
              <a:ext uri="{FF2B5EF4-FFF2-40B4-BE49-F238E27FC236}">
                <a16:creationId xmlns:a16="http://schemas.microsoft.com/office/drawing/2014/main" id="{23F7149D-2024-E148-AB87-0522146A35A3}"/>
              </a:ext>
            </a:extLst>
          </p:cNvPr>
          <p:cNvSpPr txBox="1"/>
          <p:nvPr/>
        </p:nvSpPr>
        <p:spPr>
          <a:xfrm>
            <a:off x="3355861" y="4026925"/>
            <a:ext cx="1777413"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t>And the majority of deaths occurred during the 4 o’clock hour</a:t>
            </a:r>
          </a:p>
        </p:txBody>
      </p:sp>
      <p:sp>
        <p:nvSpPr>
          <p:cNvPr id="20" name="TextBox 19">
            <a:extLst>
              <a:ext uri="{FF2B5EF4-FFF2-40B4-BE49-F238E27FC236}">
                <a16:creationId xmlns:a16="http://schemas.microsoft.com/office/drawing/2014/main" id="{3E51A2B2-747A-BD45-90BF-68E0C9D96421}"/>
              </a:ext>
            </a:extLst>
          </p:cNvPr>
          <p:cNvSpPr txBox="1"/>
          <p:nvPr/>
        </p:nvSpPr>
        <p:spPr>
          <a:xfrm>
            <a:off x="7945916" y="2664026"/>
            <a:ext cx="1777413" cy="3416320"/>
          </a:xfrm>
          <a:prstGeom prst="rect">
            <a:avLst/>
          </a:prstGeom>
          <a:noFill/>
        </p:spPr>
        <p:txBody>
          <a:bodyPr wrap="square" rtlCol="0">
            <a:spAutoFit/>
          </a:bodyPr>
          <a:lstStyle/>
          <a:p>
            <a:pPr marL="285750" indent="-285750">
              <a:buFont typeface="Arial" panose="020B0604020202020204" pitchFamily="34" charset="0"/>
              <a:buChar char="•"/>
            </a:pPr>
            <a:r>
              <a:rPr lang="en-US" sz="1200" dirty="0"/>
              <a:t>A larger percentage of crashes for each hour with fatalities occurred during the hours of 2 am and 4 am.</a:t>
            </a:r>
          </a:p>
          <a:p>
            <a:pPr marL="285750" indent="-285750">
              <a:buFont typeface="Arial" panose="020B0604020202020204" pitchFamily="34" charset="0"/>
              <a:buChar char="•"/>
            </a:pPr>
            <a:r>
              <a:rPr lang="en-US" sz="1200" dirty="0"/>
              <a:t>So while there are less accidents, likely because of less people on the road, there was a higher percentage per wreck that there would be a fatality.</a:t>
            </a:r>
          </a:p>
        </p:txBody>
      </p:sp>
    </p:spTree>
    <p:extLst>
      <p:ext uri="{BB962C8B-B14F-4D97-AF65-F5344CB8AC3E}">
        <p14:creationId xmlns:p14="http://schemas.microsoft.com/office/powerpoint/2010/main" val="129295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7"/>
                                        </p:tgtEl>
                                        <p:attrNameLst>
                                          <p:attrName>style.opacity</p:attrName>
                                        </p:attrNameLst>
                                      </p:cBhvr>
                                      <p:to>
                                        <p:strVal val="0.25"/>
                                      </p:to>
                                    </p:set>
                                    <p:animEffect filter="image" prLst="opacity: 0.25">
                                      <p:cBhvr rctx="IE">
                                        <p:cTn id="18" dur="indefinite"/>
                                        <p:tgtEl>
                                          <p:spTgt spid="7"/>
                                        </p:tgtEl>
                                      </p:cBhvr>
                                    </p:animEffect>
                                  </p:childTnLst>
                                </p:cTn>
                              </p:par>
                              <p:par>
                                <p:cTn id="19" presetID="9" presetClass="emph" presetSubtype="0" nodeType="withEffect">
                                  <p:stCondLst>
                                    <p:cond delay="0"/>
                                  </p:stCondLst>
                                  <p:childTnLst>
                                    <p:set>
                                      <p:cBhvr>
                                        <p:cTn id="20" dur="indefinite"/>
                                        <p:tgtEl>
                                          <p:spTgt spid="5"/>
                                        </p:tgtEl>
                                        <p:attrNameLst>
                                          <p:attrName>style.opacity</p:attrName>
                                        </p:attrNameLst>
                                      </p:cBhvr>
                                      <p:to>
                                        <p:strVal val="0.25"/>
                                      </p:to>
                                    </p:set>
                                    <p:animEffect filter="image" prLst="opacity: 0.25">
                                      <p:cBhvr rctx="IE">
                                        <p:cTn id="21" dur="indefinite"/>
                                        <p:tgtEl>
                                          <p:spTgt spid="5"/>
                                        </p:tgtEl>
                                      </p:cBhvr>
                                    </p:animEffect>
                                  </p:childTnLst>
                                </p:cTn>
                              </p:par>
                              <p:par>
                                <p:cTn id="22" presetID="9" presetClass="emph" presetSubtype="0" grpId="1" nodeType="withEffect">
                                  <p:stCondLst>
                                    <p:cond delay="0"/>
                                  </p:stCondLst>
                                  <p:childTnLst>
                                    <p:set>
                                      <p:cBhvr>
                                        <p:cTn id="23" dur="indefinite"/>
                                        <p:tgtEl>
                                          <p:spTgt spid="18"/>
                                        </p:tgtEl>
                                        <p:attrNameLst>
                                          <p:attrName>style.opacity</p:attrName>
                                        </p:attrNameLst>
                                      </p:cBhvr>
                                      <p:to>
                                        <p:strVal val="0.25"/>
                                      </p:to>
                                    </p:set>
                                    <p:animEffect filter="image" prLst="opacity: 0.25">
                                      <p:cBhvr rctx="IE">
                                        <p:cTn id="24" dur="indefinite"/>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dissolve">
                                      <p:cBhvr>
                                        <p:cTn id="29" dur="500"/>
                                        <p:tgtEl>
                                          <p:spTgt spid="19"/>
                                        </p:tgtEl>
                                      </p:cBhvr>
                                    </p:animEffect>
                                  </p:childTnLst>
                                </p:cTn>
                              </p:par>
                              <p:par>
                                <p:cTn id="30" presetID="9"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16"/>
                                        </p:tgtEl>
                                        <p:attrNameLst>
                                          <p:attrName>style.opacity</p:attrName>
                                        </p:attrNameLst>
                                      </p:cBhvr>
                                      <p:to>
                                        <p:strVal val="0.25"/>
                                      </p:to>
                                    </p:set>
                                    <p:animEffect filter="image" prLst="opacity: 0.25">
                                      <p:cBhvr rctx="IE">
                                        <p:cTn id="37" dur="indefinite"/>
                                        <p:tgtEl>
                                          <p:spTgt spid="16"/>
                                        </p:tgtEl>
                                      </p:cBhvr>
                                    </p:animEffect>
                                  </p:childTnLst>
                                </p:cTn>
                              </p:par>
                              <p:par>
                                <p:cTn id="38" presetID="9" presetClass="emph" presetSubtype="0" grpId="1" nodeType="withEffect">
                                  <p:stCondLst>
                                    <p:cond delay="0"/>
                                  </p:stCondLst>
                                  <p:childTnLst>
                                    <p:set>
                                      <p:cBhvr>
                                        <p:cTn id="39" dur="indefinite"/>
                                        <p:tgtEl>
                                          <p:spTgt spid="19"/>
                                        </p:tgtEl>
                                        <p:attrNameLst>
                                          <p:attrName>style.opacity</p:attrName>
                                        </p:attrNameLst>
                                      </p:cBhvr>
                                      <p:to>
                                        <p:strVal val="0.25"/>
                                      </p:to>
                                    </p:set>
                                    <p:animEffect filter="image" prLst="opacity: 0.25">
                                      <p:cBhvr rctx="IE">
                                        <p:cTn id="40" dur="indefinite"/>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8F90-C03D-CE4A-A2CE-4686B958B6AC}"/>
              </a:ext>
            </a:extLst>
          </p:cNvPr>
          <p:cNvSpPr>
            <a:spLocks noGrp="1"/>
          </p:cNvSpPr>
          <p:nvPr>
            <p:ph type="title"/>
          </p:nvPr>
        </p:nvSpPr>
        <p:spPr>
          <a:xfrm>
            <a:off x="448056" y="388800"/>
            <a:ext cx="11301984" cy="433451"/>
          </a:xfrm>
        </p:spPr>
        <p:txBody>
          <a:bodyPr/>
          <a:lstStyle/>
          <a:p>
            <a:pPr algn="ctr"/>
            <a:r>
              <a:rPr lang="en-US" dirty="0">
                <a:latin typeface="Segoe UI" panose="020B0502040204020203" pitchFamily="34" charset="0"/>
                <a:cs typeface="Segoe UI" panose="020B0502040204020203" pitchFamily="34" charset="0"/>
              </a:rPr>
              <a:t>Most Problematic Highways</a:t>
            </a:r>
          </a:p>
        </p:txBody>
      </p:sp>
      <p:grpSp>
        <p:nvGrpSpPr>
          <p:cNvPr id="12" name="Group 11">
            <a:extLst>
              <a:ext uri="{FF2B5EF4-FFF2-40B4-BE49-F238E27FC236}">
                <a16:creationId xmlns:a16="http://schemas.microsoft.com/office/drawing/2014/main" id="{69A781F8-777B-314D-9867-07F4DA01EB6F}"/>
              </a:ext>
            </a:extLst>
          </p:cNvPr>
          <p:cNvGrpSpPr/>
          <p:nvPr/>
        </p:nvGrpSpPr>
        <p:grpSpPr>
          <a:xfrm>
            <a:off x="448056" y="870098"/>
            <a:ext cx="5548707" cy="3829234"/>
            <a:chOff x="448056" y="1735138"/>
            <a:chExt cx="6053415" cy="3773364"/>
          </a:xfrm>
        </p:grpSpPr>
        <p:pic>
          <p:nvPicPr>
            <p:cNvPr id="7" name="Picture 6" descr="Chart, bar chart&#10;&#10;Description automatically generated">
              <a:extLst>
                <a:ext uri="{FF2B5EF4-FFF2-40B4-BE49-F238E27FC236}">
                  <a16:creationId xmlns:a16="http://schemas.microsoft.com/office/drawing/2014/main" id="{1FDE73CE-03E3-4941-A8BA-14B9E8C3CBF9}"/>
                </a:ext>
              </a:extLst>
            </p:cNvPr>
            <p:cNvPicPr>
              <a:picLocks noChangeAspect="1"/>
            </p:cNvPicPr>
            <p:nvPr/>
          </p:nvPicPr>
          <p:blipFill>
            <a:blip r:embed="rId2"/>
            <a:stretch>
              <a:fillRect/>
            </a:stretch>
          </p:blipFill>
          <p:spPr>
            <a:xfrm>
              <a:off x="448056" y="1735138"/>
              <a:ext cx="6053415" cy="3773364"/>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D56A8C1A-CB4A-1148-8C32-C9E49780AB1A}"/>
                </a:ext>
              </a:extLst>
            </p:cNvPr>
            <p:cNvPicPr>
              <a:picLocks noChangeAspect="1"/>
            </p:cNvPicPr>
            <p:nvPr/>
          </p:nvPicPr>
          <p:blipFill rotWithShape="1">
            <a:blip r:embed="rId3"/>
            <a:srcRect t="42226"/>
            <a:stretch/>
          </p:blipFill>
          <p:spPr>
            <a:xfrm>
              <a:off x="4571071" y="1735138"/>
              <a:ext cx="1930400" cy="513612"/>
            </a:xfrm>
            <a:prstGeom prst="rect">
              <a:avLst/>
            </a:prstGeom>
            <a:ln w="38100">
              <a:solidFill>
                <a:schemeClr val="bg2"/>
              </a:solidFill>
            </a:ln>
          </p:spPr>
        </p:pic>
      </p:grpSp>
      <p:grpSp>
        <p:nvGrpSpPr>
          <p:cNvPr id="17" name="Group 16">
            <a:extLst>
              <a:ext uri="{FF2B5EF4-FFF2-40B4-BE49-F238E27FC236}">
                <a16:creationId xmlns:a16="http://schemas.microsoft.com/office/drawing/2014/main" id="{2CB04C1E-8C88-D344-B526-57BDE1A2B73C}"/>
              </a:ext>
            </a:extLst>
          </p:cNvPr>
          <p:cNvGrpSpPr/>
          <p:nvPr/>
        </p:nvGrpSpPr>
        <p:grpSpPr>
          <a:xfrm>
            <a:off x="7222101" y="870098"/>
            <a:ext cx="4466625" cy="4106804"/>
            <a:chOff x="7222101" y="870098"/>
            <a:chExt cx="4466625" cy="4106804"/>
          </a:xfrm>
        </p:grpSpPr>
        <p:pic>
          <p:nvPicPr>
            <p:cNvPr id="14" name="Picture 13" descr="Map&#10;&#10;Description automatically generated">
              <a:extLst>
                <a:ext uri="{FF2B5EF4-FFF2-40B4-BE49-F238E27FC236}">
                  <a16:creationId xmlns:a16="http://schemas.microsoft.com/office/drawing/2014/main" id="{EC02B7B5-E696-694B-A73D-E27E6D4073CD}"/>
                </a:ext>
              </a:extLst>
            </p:cNvPr>
            <p:cNvPicPr>
              <a:picLocks noChangeAspect="1"/>
            </p:cNvPicPr>
            <p:nvPr/>
          </p:nvPicPr>
          <p:blipFill>
            <a:blip r:embed="rId4"/>
            <a:stretch>
              <a:fillRect/>
            </a:stretch>
          </p:blipFill>
          <p:spPr>
            <a:xfrm>
              <a:off x="7222101" y="870098"/>
              <a:ext cx="4466625" cy="4106804"/>
            </a:xfrm>
            <a:prstGeom prst="rect">
              <a:avLst/>
            </a:prstGeom>
          </p:spPr>
        </p:pic>
        <p:pic>
          <p:nvPicPr>
            <p:cNvPr id="16" name="Picture 15" descr="Table&#10;&#10;Description automatically generated with medium confidence">
              <a:extLst>
                <a:ext uri="{FF2B5EF4-FFF2-40B4-BE49-F238E27FC236}">
                  <a16:creationId xmlns:a16="http://schemas.microsoft.com/office/drawing/2014/main" id="{60862527-B70F-994A-8B9E-18BD3DA958E1}"/>
                </a:ext>
              </a:extLst>
            </p:cNvPr>
            <p:cNvPicPr>
              <a:picLocks noChangeAspect="1"/>
            </p:cNvPicPr>
            <p:nvPr/>
          </p:nvPicPr>
          <p:blipFill>
            <a:blip r:embed="rId5"/>
            <a:stretch>
              <a:fillRect/>
            </a:stretch>
          </p:blipFill>
          <p:spPr>
            <a:xfrm>
              <a:off x="7222101" y="3522752"/>
              <a:ext cx="552450" cy="1454150"/>
            </a:xfrm>
            <a:prstGeom prst="rect">
              <a:avLst/>
            </a:prstGeom>
            <a:ln w="38100">
              <a:solidFill>
                <a:schemeClr val="bg2"/>
              </a:solidFill>
            </a:ln>
          </p:spPr>
        </p:pic>
      </p:grpSp>
      <p:sp>
        <p:nvSpPr>
          <p:cNvPr id="18" name="TextBox 17">
            <a:extLst>
              <a:ext uri="{FF2B5EF4-FFF2-40B4-BE49-F238E27FC236}">
                <a16:creationId xmlns:a16="http://schemas.microsoft.com/office/drawing/2014/main" id="{0ED196F0-0323-3549-84E0-A54CB925F351}"/>
              </a:ext>
            </a:extLst>
          </p:cNvPr>
          <p:cNvSpPr txBox="1"/>
          <p:nvPr/>
        </p:nvSpPr>
        <p:spPr>
          <a:xfrm>
            <a:off x="448056" y="5068186"/>
            <a:ext cx="5435293"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highway that was the location of the highest number of accidents was Highway 35</a:t>
            </a:r>
          </a:p>
        </p:txBody>
      </p:sp>
      <p:sp>
        <p:nvSpPr>
          <p:cNvPr id="19" name="TextBox 18">
            <a:extLst>
              <a:ext uri="{FF2B5EF4-FFF2-40B4-BE49-F238E27FC236}">
                <a16:creationId xmlns:a16="http://schemas.microsoft.com/office/drawing/2014/main" id="{25432005-10B7-9E44-84FD-9B1F7A460AB6}"/>
              </a:ext>
            </a:extLst>
          </p:cNvPr>
          <p:cNvSpPr txBox="1"/>
          <p:nvPr/>
        </p:nvSpPr>
        <p:spPr>
          <a:xfrm>
            <a:off x="7222101" y="5068186"/>
            <a:ext cx="446662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majority of this highway lies along the route between      Dallas/Ft. Worth and San Antonio.</a:t>
            </a:r>
          </a:p>
          <a:p>
            <a:pPr marL="285750" indent="-285750">
              <a:buFont typeface="Arial" panose="020B0604020202020204" pitchFamily="34" charset="0"/>
              <a:buChar char="•"/>
            </a:pPr>
            <a:r>
              <a:rPr lang="en-US" dirty="0"/>
              <a:t>This is not the longest roadway, but likely has a good deal of traffic between the two large cities.</a:t>
            </a:r>
          </a:p>
        </p:txBody>
      </p:sp>
    </p:spTree>
    <p:extLst>
      <p:ext uri="{BB962C8B-B14F-4D97-AF65-F5344CB8AC3E}">
        <p14:creationId xmlns:p14="http://schemas.microsoft.com/office/powerpoint/2010/main" val="4289400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477D-DB49-F54E-BA2F-094F84C3246B}"/>
              </a:ext>
            </a:extLst>
          </p:cNvPr>
          <p:cNvSpPr>
            <a:spLocks noGrp="1"/>
          </p:cNvSpPr>
          <p:nvPr>
            <p:ph type="title"/>
          </p:nvPr>
        </p:nvSpPr>
        <p:spPr>
          <a:xfrm>
            <a:off x="448056" y="388800"/>
            <a:ext cx="11301984" cy="431800"/>
          </a:xfrm>
        </p:spPr>
        <p:txBody>
          <a:bodyPr/>
          <a:lstStyle/>
          <a:p>
            <a:pPr algn="ctr"/>
            <a:r>
              <a:rPr lang="en-US" dirty="0">
                <a:latin typeface="Segoe UI" panose="020B0502040204020203" pitchFamily="34" charset="0"/>
                <a:cs typeface="Segoe UI" panose="020B0502040204020203" pitchFamily="34" charset="0"/>
              </a:rPr>
              <a:t>Deadliest Highways</a:t>
            </a:r>
          </a:p>
        </p:txBody>
      </p:sp>
      <p:pic>
        <p:nvPicPr>
          <p:cNvPr id="5" name="Content Placeholder 4" descr="Chart, bar chart, histogram&#10;&#10;Description automatically generated">
            <a:extLst>
              <a:ext uri="{FF2B5EF4-FFF2-40B4-BE49-F238E27FC236}">
                <a16:creationId xmlns:a16="http://schemas.microsoft.com/office/drawing/2014/main" id="{1A326BFC-77E3-A748-8BE4-50CE86DC08F8}"/>
              </a:ext>
            </a:extLst>
          </p:cNvPr>
          <p:cNvPicPr>
            <a:picLocks noGrp="1" noChangeAspect="1"/>
          </p:cNvPicPr>
          <p:nvPr>
            <p:ph idx="1"/>
          </p:nvPr>
        </p:nvPicPr>
        <p:blipFill>
          <a:blip r:embed="rId2"/>
          <a:stretch>
            <a:fillRect/>
          </a:stretch>
        </p:blipFill>
        <p:spPr>
          <a:xfrm>
            <a:off x="448056" y="1217687"/>
            <a:ext cx="2159520" cy="3783012"/>
          </a:xfrm>
        </p:spPr>
      </p:pic>
      <p:grpSp>
        <p:nvGrpSpPr>
          <p:cNvPr id="10" name="Group 9">
            <a:extLst>
              <a:ext uri="{FF2B5EF4-FFF2-40B4-BE49-F238E27FC236}">
                <a16:creationId xmlns:a16="http://schemas.microsoft.com/office/drawing/2014/main" id="{E1438FCC-0203-B041-8C71-EEAEE101B7F6}"/>
              </a:ext>
            </a:extLst>
          </p:cNvPr>
          <p:cNvGrpSpPr/>
          <p:nvPr/>
        </p:nvGrpSpPr>
        <p:grpSpPr>
          <a:xfrm>
            <a:off x="8144889" y="1217687"/>
            <a:ext cx="3599055" cy="3494567"/>
            <a:chOff x="8077012" y="1920949"/>
            <a:chExt cx="3599055" cy="3494567"/>
          </a:xfrm>
        </p:grpSpPr>
        <p:pic>
          <p:nvPicPr>
            <p:cNvPr id="7" name="Picture 6" descr="Map&#10;&#10;Description automatically generated">
              <a:extLst>
                <a:ext uri="{FF2B5EF4-FFF2-40B4-BE49-F238E27FC236}">
                  <a16:creationId xmlns:a16="http://schemas.microsoft.com/office/drawing/2014/main" id="{4D46968F-AF20-B34A-912B-8930A78A73BE}"/>
                </a:ext>
              </a:extLst>
            </p:cNvPr>
            <p:cNvPicPr>
              <a:picLocks noChangeAspect="1"/>
            </p:cNvPicPr>
            <p:nvPr/>
          </p:nvPicPr>
          <p:blipFill>
            <a:blip r:embed="rId3"/>
            <a:stretch>
              <a:fillRect/>
            </a:stretch>
          </p:blipFill>
          <p:spPr>
            <a:xfrm>
              <a:off x="8077012" y="1920949"/>
              <a:ext cx="3599055" cy="3494567"/>
            </a:xfrm>
            <a:prstGeom prst="rect">
              <a:avLst/>
            </a:prstGeom>
          </p:spPr>
        </p:pic>
        <p:pic>
          <p:nvPicPr>
            <p:cNvPr id="9" name="Picture 8" descr="Chart, timeline, bar chart&#10;&#10;Description automatically generated">
              <a:extLst>
                <a:ext uri="{FF2B5EF4-FFF2-40B4-BE49-F238E27FC236}">
                  <a16:creationId xmlns:a16="http://schemas.microsoft.com/office/drawing/2014/main" id="{4EFCC954-A3A3-B846-8F9D-95587BCCA5E3}"/>
                </a:ext>
              </a:extLst>
            </p:cNvPr>
            <p:cNvPicPr>
              <a:picLocks noChangeAspect="1"/>
            </p:cNvPicPr>
            <p:nvPr/>
          </p:nvPicPr>
          <p:blipFill>
            <a:blip r:embed="rId4"/>
            <a:stretch>
              <a:fillRect/>
            </a:stretch>
          </p:blipFill>
          <p:spPr>
            <a:xfrm>
              <a:off x="8077012" y="1920949"/>
              <a:ext cx="977900" cy="431800"/>
            </a:xfrm>
            <a:prstGeom prst="rect">
              <a:avLst/>
            </a:prstGeom>
            <a:ln w="38100">
              <a:solidFill>
                <a:schemeClr val="bg2"/>
              </a:solidFill>
            </a:ln>
          </p:spPr>
        </p:pic>
      </p:grpSp>
      <p:sp>
        <p:nvSpPr>
          <p:cNvPr id="11" name="TextBox 10">
            <a:extLst>
              <a:ext uri="{FF2B5EF4-FFF2-40B4-BE49-F238E27FC236}">
                <a16:creationId xmlns:a16="http://schemas.microsoft.com/office/drawing/2014/main" id="{62B2D9FF-7C80-774F-82C7-22178DA5680E}"/>
              </a:ext>
            </a:extLst>
          </p:cNvPr>
          <p:cNvSpPr txBox="1"/>
          <p:nvPr/>
        </p:nvSpPr>
        <p:spPr>
          <a:xfrm>
            <a:off x="4293901" y="1433587"/>
            <a:ext cx="245966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Highway 35 had the most incidents, it had 0 fatalities.</a:t>
            </a:r>
          </a:p>
          <a:p>
            <a:pPr marL="285750" indent="-285750">
              <a:buFont typeface="Arial" panose="020B0604020202020204" pitchFamily="34" charset="0"/>
              <a:buChar char="•"/>
            </a:pPr>
            <a:r>
              <a:rPr lang="en-US" dirty="0"/>
              <a:t>Highway 20 had the highest amount of fatalities over any other highway.</a:t>
            </a:r>
          </a:p>
        </p:txBody>
      </p:sp>
    </p:spTree>
    <p:extLst>
      <p:ext uri="{BB962C8B-B14F-4D97-AF65-F5344CB8AC3E}">
        <p14:creationId xmlns:p14="http://schemas.microsoft.com/office/powerpoint/2010/main" val="3932125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C993-7378-D245-9D34-A5AEF0DE0006}"/>
              </a:ext>
            </a:extLst>
          </p:cNvPr>
          <p:cNvSpPr>
            <a:spLocks noGrp="1"/>
          </p:cNvSpPr>
          <p:nvPr>
            <p:ph type="title"/>
          </p:nvPr>
        </p:nvSpPr>
        <p:spPr/>
        <p:txBody>
          <a:bodyPr/>
          <a:lstStyle/>
          <a:p>
            <a:pPr algn="ctr"/>
            <a:r>
              <a:rPr lang="en-US" dirty="0">
                <a:latin typeface="Segoe UI" panose="020B0502040204020203" pitchFamily="34" charset="0"/>
                <a:cs typeface="Segoe UI" panose="020B0502040204020203" pitchFamily="34" charset="0"/>
              </a:rPr>
              <a:t>Takeaways</a:t>
            </a:r>
          </a:p>
        </p:txBody>
      </p:sp>
      <p:sp>
        <p:nvSpPr>
          <p:cNvPr id="3" name="Content Placeholder 2">
            <a:extLst>
              <a:ext uri="{FF2B5EF4-FFF2-40B4-BE49-F238E27FC236}">
                <a16:creationId xmlns:a16="http://schemas.microsoft.com/office/drawing/2014/main" id="{C97C2C9C-E8F5-9E4B-B392-85CE487AC275}"/>
              </a:ext>
            </a:extLst>
          </p:cNvPr>
          <p:cNvSpPr>
            <a:spLocks noGrp="1"/>
          </p:cNvSpPr>
          <p:nvPr>
            <p:ph idx="1"/>
          </p:nvPr>
        </p:nvSpPr>
        <p:spPr/>
        <p:txBody>
          <a:bodyPr/>
          <a:lstStyle/>
          <a:p>
            <a:pPr>
              <a:buFont typeface="Arial" panose="020B0604020202020204" pitchFamily="34" charset="0"/>
              <a:buChar char="•"/>
            </a:pPr>
            <a:r>
              <a:rPr lang="en-US" dirty="0"/>
              <a:t>The state of Texas might consider focusing strategies:</a:t>
            </a:r>
          </a:p>
          <a:p>
            <a:pPr lvl="1">
              <a:buFont typeface="Arial" panose="020B0604020202020204" pitchFamily="34" charset="0"/>
              <a:buChar char="•"/>
            </a:pPr>
            <a:r>
              <a:rPr lang="en-US" dirty="0"/>
              <a:t>Assessing the to see if the amount of traffic on Hwy 20 is leading to increased number of accidents, or if there are other factors that make this stretch of road more problematic than other highway systems.</a:t>
            </a:r>
          </a:p>
          <a:p>
            <a:pPr lvl="1">
              <a:buFont typeface="Arial" panose="020B0604020202020204" pitchFamily="34" charset="0"/>
              <a:buChar char="•"/>
            </a:pPr>
            <a:r>
              <a:rPr lang="en-US" dirty="0"/>
              <a:t>Reducing the speed limits on roads outside of the city that appears to be influencing fatality rates.</a:t>
            </a:r>
          </a:p>
          <a:p>
            <a:pPr lvl="1">
              <a:buFont typeface="Arial" panose="020B0604020202020204" pitchFamily="34" charset="0"/>
              <a:buChar char="•"/>
            </a:pPr>
            <a:r>
              <a:rPr lang="en-US" dirty="0"/>
              <a:t>Addressing congestion concerns that might be contributing to an increased amount of accidents on Fridays.</a:t>
            </a:r>
          </a:p>
        </p:txBody>
      </p:sp>
    </p:spTree>
    <p:extLst>
      <p:ext uri="{BB962C8B-B14F-4D97-AF65-F5344CB8AC3E}">
        <p14:creationId xmlns:p14="http://schemas.microsoft.com/office/powerpoint/2010/main" val="965597678"/>
      </p:ext>
    </p:extLst>
  </p:cSld>
  <p:clrMapOvr>
    <a:masterClrMapping/>
  </p:clrMapOvr>
</p:sld>
</file>

<file path=ppt/theme/theme1.xml><?xml version="1.0" encoding="utf-8"?>
<a:theme xmlns:a="http://schemas.openxmlformats.org/drawingml/2006/main" name="ThinLineVTI">
  <a:themeElements>
    <a:clrScheme name="AnalogousFromLightSeedRightStep">
      <a:dk1>
        <a:srgbClr val="000000"/>
      </a:dk1>
      <a:lt1>
        <a:srgbClr val="FFFFFF"/>
      </a:lt1>
      <a:dk2>
        <a:srgbClr val="2A2441"/>
      </a:dk2>
      <a:lt2>
        <a:srgbClr val="E8E2E6"/>
      </a:lt2>
      <a:accent1>
        <a:srgbClr val="2FB757"/>
      </a:accent1>
      <a:accent2>
        <a:srgbClr val="34B48F"/>
      </a:accent2>
      <a:accent3>
        <a:srgbClr val="2BB1C5"/>
      </a:accent3>
      <a:accent4>
        <a:srgbClr val="4E95EB"/>
      </a:accent4>
      <a:accent5>
        <a:srgbClr val="6E73EE"/>
      </a:accent5>
      <a:accent6>
        <a:srgbClr val="894EEB"/>
      </a:accent6>
      <a:hlink>
        <a:srgbClr val="AE699A"/>
      </a:hlink>
      <a:folHlink>
        <a:srgbClr val="7F7F7F"/>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docProps/app.xml><?xml version="1.0" encoding="utf-8"?>
<Properties xmlns="http://schemas.openxmlformats.org/officeDocument/2006/extended-properties" xmlns:vt="http://schemas.openxmlformats.org/officeDocument/2006/docPropsVTypes">
  <TotalTime>2848</TotalTime>
  <Words>569</Words>
  <Application>Microsoft Macintosh PowerPoint</Application>
  <PresentationFormat>Widescreen</PresentationFormat>
  <Paragraphs>48</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 Light</vt:lpstr>
      <vt:lpstr>Sagona Book</vt:lpstr>
      <vt:lpstr>Segoe UI</vt:lpstr>
      <vt:lpstr>Univers</vt:lpstr>
      <vt:lpstr>ThinLineVTI</vt:lpstr>
      <vt:lpstr>Motor Vehicle Crashes in Texas      -2013-</vt:lpstr>
      <vt:lpstr>Statewide Distribution</vt:lpstr>
      <vt:lpstr>City v. Rural Crashes</vt:lpstr>
      <vt:lpstr>Crashes and Injuries by Speed Limit</vt:lpstr>
      <vt:lpstr>When Do Most Crashes Occur?</vt:lpstr>
      <vt:lpstr>Hourly Crash Data</vt:lpstr>
      <vt:lpstr>Most Problematic Highways</vt:lpstr>
      <vt:lpstr>Deadliest Highways</vt:lpstr>
      <vt:lpstr>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Motor Vehicle Crashes in Texas      -2013-</dc:title>
  <dc:creator>david gonzalez</dc:creator>
  <cp:lastModifiedBy>david gonzalez</cp:lastModifiedBy>
  <cp:revision>32</cp:revision>
  <dcterms:created xsi:type="dcterms:W3CDTF">2021-07-16T22:06:46Z</dcterms:created>
  <dcterms:modified xsi:type="dcterms:W3CDTF">2021-07-18T21:35:31Z</dcterms:modified>
</cp:coreProperties>
</file>